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sldIdLst>
    <p:sldId id="256" r:id="rId3"/>
    <p:sldId id="257" r:id="rId4"/>
    <p:sldId id="258"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9C3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47" autoAdjust="0"/>
    <p:restoredTop sz="94660"/>
  </p:normalViewPr>
  <p:slideViewPr>
    <p:cSldViewPr snapToGrid="0" snapToObjects="1">
      <p:cViewPr>
        <p:scale>
          <a:sx n="59" d="100"/>
          <a:sy n="59" d="100"/>
        </p:scale>
        <p:origin x="-4064" y="-17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customXml" Target="../customXml/item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1" Type="http://schemas.openxmlformats.org/officeDocument/2006/relationships/image" Target="../media/image12.png"/><Relationship Id="rId12" Type="http://schemas.openxmlformats.org/officeDocument/2006/relationships/image" Target="../media/image13.png"/><Relationship Id="rId1" Type="http://schemas.openxmlformats.org/officeDocument/2006/relationships/slideMaster" Target="../slideMasters/slideMaster1.xml"/><Relationship Id="rId2" Type="http://schemas.openxmlformats.org/officeDocument/2006/relationships/image" Target="../media/image14.png"/><Relationship Id="rId3" Type="http://schemas.openxmlformats.org/officeDocument/2006/relationships/image" Target="../media/image15.png"/><Relationship Id="rId4" Type="http://schemas.openxmlformats.org/officeDocument/2006/relationships/image" Target="../media/image4.png"/><Relationship Id="rId5" Type="http://schemas.openxmlformats.org/officeDocument/2006/relationships/image" Target="../media/image5.png"/><Relationship Id="rId6" Type="http://schemas.openxmlformats.org/officeDocument/2006/relationships/image" Target="../media/image16.png"/><Relationship Id="rId7" Type="http://schemas.openxmlformats.org/officeDocument/2006/relationships/image" Target="../media/image8.png"/><Relationship Id="rId8" Type="http://schemas.openxmlformats.org/officeDocument/2006/relationships/image" Target="../media/image17.png"/><Relationship Id="rId9" Type="http://schemas.openxmlformats.org/officeDocument/2006/relationships/image" Target="../media/image10.png"/><Relationship Id="rId10" Type="http://schemas.openxmlformats.org/officeDocument/2006/relationships/image" Target="../media/image18.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1375B81-B5B7-45ED-B98F-697CDE5F47C6}" type="datetimeFigureOut">
              <a:rPr lang="en-US" smtClean="0"/>
              <a:pPr/>
              <a:t>9/25/12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C91EB41-14CD-4D9D-8B01-0D849B43B276}"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375B81-B5B7-45ED-B98F-697CDE5F47C6}" type="datetimeFigureOut">
              <a:rPr lang="en-US" smtClean="0"/>
              <a:pPr/>
              <a:t>9/25/12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C91EB41-14CD-4D9D-8B01-0D849B43B27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375B81-B5B7-45ED-B98F-697CDE5F47C6}" type="datetimeFigureOut">
              <a:rPr lang="en-US" smtClean="0"/>
              <a:pPr/>
              <a:t>9/25/12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C91EB41-14CD-4D9D-8B01-0D849B43B27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1" name="Rectangle 20"/>
          <p:cNvSpPr/>
          <p:nvPr userDrawn="1"/>
        </p:nvSpPr>
        <p:spPr>
          <a:xfrm>
            <a:off x="0" y="0"/>
            <a:ext cx="9144000" cy="6858000"/>
          </a:xfrm>
          <a:prstGeom prst="rect">
            <a:avLst/>
          </a:prstGeom>
          <a:gradFill>
            <a:gsLst>
              <a:gs pos="0">
                <a:schemeClr val="accent4">
                  <a:lumMod val="50000"/>
                </a:schemeClr>
              </a:gs>
              <a:gs pos="100000">
                <a:schemeClr val="tx2">
                  <a:lumMod val="50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3" name="Picture 22" descr="Large1.png"/>
          <p:cNvPicPr>
            <a:picLocks noChangeAspect="1"/>
          </p:cNvPicPr>
          <p:nvPr userDrawn="1"/>
        </p:nvPicPr>
        <p:blipFill>
          <a:blip r:embed="rId2" cstate="print">
            <a:duotone>
              <a:prstClr val="black"/>
              <a:schemeClr val="accent6">
                <a:tint val="45000"/>
                <a:satMod val="400000"/>
              </a:schemeClr>
            </a:duotone>
            <a:lum bright="13000" contrast="71000"/>
          </a:blip>
          <a:stretch>
            <a:fillRect/>
          </a:stretch>
        </p:blipFill>
        <p:spPr>
          <a:xfrm rot="5865030">
            <a:off x="-2499573" y="2748615"/>
            <a:ext cx="6858001" cy="1411304"/>
          </a:xfrm>
          <a:prstGeom prst="rect">
            <a:avLst/>
          </a:prstGeom>
        </p:spPr>
      </p:pic>
      <p:pic>
        <p:nvPicPr>
          <p:cNvPr id="24" name="Picture 23" descr="Large2.png"/>
          <p:cNvPicPr>
            <a:picLocks noChangeAspect="1"/>
          </p:cNvPicPr>
          <p:nvPr userDrawn="1"/>
        </p:nvPicPr>
        <p:blipFill>
          <a:blip r:embed="rId3" cstate="print">
            <a:duotone>
              <a:prstClr val="black"/>
              <a:schemeClr val="accent6">
                <a:tint val="45000"/>
                <a:satMod val="400000"/>
              </a:schemeClr>
            </a:duotone>
            <a:lum bright="-5000" contrast="55000"/>
          </a:blip>
          <a:stretch>
            <a:fillRect/>
          </a:stretch>
        </p:blipFill>
        <p:spPr>
          <a:xfrm rot="5865030">
            <a:off x="-2576304" y="2963242"/>
            <a:ext cx="6858001" cy="961164"/>
          </a:xfrm>
          <a:prstGeom prst="rect">
            <a:avLst/>
          </a:prstGeom>
        </p:spPr>
      </p:pic>
      <p:pic>
        <p:nvPicPr>
          <p:cNvPr id="25" name="Picture 24" descr="Tendril1.png"/>
          <p:cNvPicPr>
            <a:picLocks noChangeAspect="1"/>
          </p:cNvPicPr>
          <p:nvPr userDrawn="1"/>
        </p:nvPicPr>
        <p:blipFill>
          <a:blip r:embed="rId4">
            <a:duotone>
              <a:schemeClr val="accent6">
                <a:shade val="45000"/>
                <a:satMod val="135000"/>
              </a:schemeClr>
              <a:prstClr val="white"/>
            </a:duotone>
            <a:lum bright="-16000" contrast="73000"/>
          </a:blip>
          <a:stretch>
            <a:fillRect/>
          </a:stretch>
        </p:blipFill>
        <p:spPr>
          <a:xfrm rot="5865030">
            <a:off x="-566185" y="4340086"/>
            <a:ext cx="3256549" cy="1263674"/>
          </a:xfrm>
          <a:prstGeom prst="rect">
            <a:avLst/>
          </a:prstGeom>
        </p:spPr>
      </p:pic>
      <p:pic>
        <p:nvPicPr>
          <p:cNvPr id="26" name="Picture 25" descr="Tendril2.png"/>
          <p:cNvPicPr>
            <a:picLocks noChangeAspect="1"/>
          </p:cNvPicPr>
          <p:nvPr userDrawn="1"/>
        </p:nvPicPr>
        <p:blipFill>
          <a:blip r:embed="rId5">
            <a:duotone>
              <a:prstClr val="black"/>
              <a:schemeClr val="accent6">
                <a:tint val="45000"/>
                <a:satMod val="400000"/>
              </a:schemeClr>
            </a:duotone>
            <a:lum contrast="71000"/>
          </a:blip>
          <a:stretch>
            <a:fillRect/>
          </a:stretch>
        </p:blipFill>
        <p:spPr>
          <a:xfrm rot="5865030">
            <a:off x="-264930" y="1394044"/>
            <a:ext cx="2834052" cy="1284555"/>
          </a:xfrm>
          <a:prstGeom prst="rect">
            <a:avLst/>
          </a:prstGeom>
        </p:spPr>
      </p:pic>
      <p:pic>
        <p:nvPicPr>
          <p:cNvPr id="27" name="Picture 26" descr="Tendril3.png"/>
          <p:cNvPicPr>
            <a:picLocks noChangeAspect="1"/>
          </p:cNvPicPr>
          <p:nvPr userDrawn="1"/>
        </p:nvPicPr>
        <p:blipFill>
          <a:blip r:embed="rId6" cstate="print">
            <a:duotone>
              <a:prstClr val="black"/>
              <a:schemeClr val="accent6">
                <a:tint val="45000"/>
                <a:satMod val="400000"/>
              </a:schemeClr>
            </a:duotone>
            <a:lum bright="23000" contrast="79000"/>
          </a:blip>
          <a:stretch>
            <a:fillRect/>
          </a:stretch>
        </p:blipFill>
        <p:spPr>
          <a:xfrm rot="5865030">
            <a:off x="-394509" y="3080505"/>
            <a:ext cx="1631783" cy="789002"/>
          </a:xfrm>
          <a:prstGeom prst="rect">
            <a:avLst/>
          </a:prstGeom>
        </p:spPr>
      </p:pic>
      <p:pic>
        <p:nvPicPr>
          <p:cNvPr id="29" name="Picture 28" descr="Tendril5.png"/>
          <p:cNvPicPr>
            <a:picLocks noChangeAspect="1"/>
          </p:cNvPicPr>
          <p:nvPr userDrawn="1"/>
        </p:nvPicPr>
        <p:blipFill>
          <a:blip r:embed="rId7">
            <a:duotone>
              <a:prstClr val="black"/>
              <a:schemeClr val="accent6">
                <a:tint val="45000"/>
                <a:satMod val="400000"/>
              </a:schemeClr>
            </a:duotone>
            <a:lum bright="10000" contrast="77000"/>
          </a:blip>
          <a:stretch>
            <a:fillRect/>
          </a:stretch>
        </p:blipFill>
        <p:spPr>
          <a:xfrm rot="5865030">
            <a:off x="158397" y="683335"/>
            <a:ext cx="1125784" cy="524119"/>
          </a:xfrm>
          <a:prstGeom prst="rect">
            <a:avLst/>
          </a:prstGeom>
        </p:spPr>
      </p:pic>
      <p:pic>
        <p:nvPicPr>
          <p:cNvPr id="30" name="Picture 29" descr="Tendril6.png"/>
          <p:cNvPicPr>
            <a:picLocks noChangeAspect="1"/>
          </p:cNvPicPr>
          <p:nvPr userDrawn="1"/>
        </p:nvPicPr>
        <p:blipFill>
          <a:blip r:embed="rId8" cstate="print">
            <a:duotone>
              <a:prstClr val="black"/>
              <a:schemeClr val="accent6">
                <a:tint val="45000"/>
                <a:satMod val="400000"/>
              </a:schemeClr>
            </a:duotone>
            <a:lum bright="15000" contrast="72000"/>
          </a:blip>
          <a:stretch>
            <a:fillRect/>
          </a:stretch>
        </p:blipFill>
        <p:spPr>
          <a:xfrm rot="5865030">
            <a:off x="338393" y="2358983"/>
            <a:ext cx="320041" cy="283200"/>
          </a:xfrm>
          <a:prstGeom prst="rect">
            <a:avLst/>
          </a:prstGeom>
        </p:spPr>
      </p:pic>
      <p:pic>
        <p:nvPicPr>
          <p:cNvPr id="31" name="Picture 30" descr="Tendril8.png"/>
          <p:cNvPicPr>
            <a:picLocks noChangeAspect="1"/>
          </p:cNvPicPr>
          <p:nvPr userDrawn="1"/>
        </p:nvPicPr>
        <p:blipFill>
          <a:blip r:embed="rId9">
            <a:duotone>
              <a:prstClr val="black"/>
              <a:schemeClr val="accent6">
                <a:tint val="45000"/>
                <a:satMod val="400000"/>
              </a:schemeClr>
            </a:duotone>
            <a:lum contrast="43000"/>
          </a:blip>
          <a:stretch>
            <a:fillRect/>
          </a:stretch>
        </p:blipFill>
        <p:spPr>
          <a:xfrm rot="5865030">
            <a:off x="873591" y="3909903"/>
            <a:ext cx="499919" cy="263199"/>
          </a:xfrm>
          <a:prstGeom prst="rect">
            <a:avLst/>
          </a:prstGeom>
        </p:spPr>
      </p:pic>
      <p:pic>
        <p:nvPicPr>
          <p:cNvPr id="32" name="Picture 31" descr="Tendril9.png"/>
          <p:cNvPicPr>
            <a:picLocks noChangeAspect="1"/>
          </p:cNvPicPr>
          <p:nvPr userDrawn="1"/>
        </p:nvPicPr>
        <p:blipFill>
          <a:blip r:embed="rId10" cstate="print">
            <a:duotone>
              <a:prstClr val="black"/>
              <a:schemeClr val="accent6">
                <a:tint val="45000"/>
                <a:satMod val="400000"/>
              </a:schemeClr>
            </a:duotone>
            <a:lum bright="-11000" contrast="61000"/>
          </a:blip>
          <a:stretch>
            <a:fillRect/>
          </a:stretch>
        </p:blipFill>
        <p:spPr>
          <a:xfrm rot="5865030">
            <a:off x="214797" y="4566417"/>
            <a:ext cx="1197866" cy="579272"/>
          </a:xfrm>
          <a:prstGeom prst="rect">
            <a:avLst/>
          </a:prstGeom>
        </p:spPr>
      </p:pic>
      <p:pic>
        <p:nvPicPr>
          <p:cNvPr id="33" name="Picture 32" descr="Tendril10.png"/>
          <p:cNvPicPr>
            <a:picLocks noChangeAspect="1"/>
          </p:cNvPicPr>
          <p:nvPr userDrawn="1"/>
        </p:nvPicPr>
        <p:blipFill>
          <a:blip r:embed="rId11">
            <a:duotone>
              <a:prstClr val="black"/>
              <a:schemeClr val="accent6">
                <a:tint val="45000"/>
                <a:satMod val="400000"/>
              </a:schemeClr>
            </a:duotone>
            <a:lum contrast="80000"/>
          </a:blip>
          <a:stretch>
            <a:fillRect/>
          </a:stretch>
        </p:blipFill>
        <p:spPr>
          <a:xfrm rot="5865030">
            <a:off x="978840" y="4549296"/>
            <a:ext cx="700660" cy="817601"/>
          </a:xfrm>
          <a:prstGeom prst="rect">
            <a:avLst/>
          </a:prstGeom>
        </p:spPr>
      </p:pic>
      <p:pic>
        <p:nvPicPr>
          <p:cNvPr id="34" name="Picture 33" descr="Tendril14.png"/>
          <p:cNvPicPr>
            <a:picLocks noChangeAspect="1"/>
          </p:cNvPicPr>
          <p:nvPr userDrawn="1"/>
        </p:nvPicPr>
        <p:blipFill>
          <a:blip r:embed="rId12">
            <a:duotone>
              <a:prstClr val="black"/>
              <a:schemeClr val="accent6">
                <a:tint val="45000"/>
                <a:satMod val="400000"/>
              </a:schemeClr>
            </a:duotone>
            <a:lum contrast="64000"/>
          </a:blip>
          <a:stretch>
            <a:fillRect/>
          </a:stretch>
        </p:blipFill>
        <p:spPr>
          <a:xfrm rot="5865030">
            <a:off x="612529" y="2201548"/>
            <a:ext cx="524639" cy="209056"/>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375B81-B5B7-45ED-B98F-697CDE5F47C6}" type="datetimeFigureOut">
              <a:rPr lang="en-US" smtClean="0"/>
              <a:pPr/>
              <a:t>9/25/12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C91EB41-14CD-4D9D-8B01-0D849B43B276}"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1375B81-B5B7-45ED-B98F-697CDE5F47C6}" type="datetimeFigureOut">
              <a:rPr lang="en-US" smtClean="0"/>
              <a:pPr/>
              <a:t>9/25/12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C91EB41-14CD-4D9D-8B01-0D849B43B27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1375B81-B5B7-45ED-B98F-697CDE5F47C6}" type="datetimeFigureOut">
              <a:rPr lang="en-US" smtClean="0"/>
              <a:pPr/>
              <a:t>9/25/12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C91EB41-14CD-4D9D-8B01-0D849B43B27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1375B81-B5B7-45ED-B98F-697CDE5F47C6}" type="datetimeFigureOut">
              <a:rPr lang="en-US" smtClean="0"/>
              <a:pPr/>
              <a:t>9/25/12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C91EB41-14CD-4D9D-8B01-0D849B43B27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375B81-B5B7-45ED-B98F-697CDE5F47C6}" type="datetimeFigureOut">
              <a:rPr lang="en-US" smtClean="0"/>
              <a:pPr/>
              <a:t>9/25/12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C91EB41-14CD-4D9D-8B01-0D849B43B27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375B81-B5B7-45ED-B98F-697CDE5F47C6}" type="datetimeFigureOut">
              <a:rPr lang="en-US" smtClean="0"/>
              <a:pPr/>
              <a:t>9/25/12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C91EB41-14CD-4D9D-8B01-0D849B43B276}"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375B81-B5B7-45ED-B98F-697CDE5F47C6}" type="datetimeFigureOut">
              <a:rPr lang="en-US" smtClean="0"/>
              <a:pPr/>
              <a:t>9/25/12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C91EB41-14CD-4D9D-8B01-0D849B43B276}"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image" Target="../media/image8.png"/><Relationship Id="rId21" Type="http://schemas.openxmlformats.org/officeDocument/2006/relationships/image" Target="../media/image9.png"/><Relationship Id="rId22" Type="http://schemas.openxmlformats.org/officeDocument/2006/relationships/image" Target="../media/image10.png"/><Relationship Id="rId23" Type="http://schemas.openxmlformats.org/officeDocument/2006/relationships/image" Target="../media/image11.png"/><Relationship Id="rId24" Type="http://schemas.openxmlformats.org/officeDocument/2006/relationships/image" Target="../media/image12.png"/><Relationship Id="rId25" Type="http://schemas.openxmlformats.org/officeDocument/2006/relationships/image" Target="../media/image13.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openxmlformats.org/officeDocument/2006/relationships/image" Target="../media/image2.png"/><Relationship Id="rId15" Type="http://schemas.openxmlformats.org/officeDocument/2006/relationships/image" Target="../media/image3.png"/><Relationship Id="rId16" Type="http://schemas.openxmlformats.org/officeDocument/2006/relationships/image" Target="../media/image4.png"/><Relationship Id="rId17" Type="http://schemas.openxmlformats.org/officeDocument/2006/relationships/image" Target="../media/image5.png"/><Relationship Id="rId18" Type="http://schemas.openxmlformats.org/officeDocument/2006/relationships/image" Target="../media/image6.png"/><Relationship Id="rId19" Type="http://schemas.openxmlformats.org/officeDocument/2006/relationships/image" Target="../media/image7.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4">
                <a:lumMod val="50000"/>
              </a:schemeClr>
            </a:gs>
            <a:gs pos="100000">
              <a:schemeClr val="tx2">
                <a:lumMod val="75000"/>
              </a:schemeClr>
            </a:gs>
          </a:gsLst>
          <a:lin ang="10800000" scaled="1"/>
          <a:tileRect/>
        </a:gradFill>
        <a:effectLst/>
      </p:bgPr>
    </p:bg>
    <p:spTree>
      <p:nvGrpSpPr>
        <p:cNvPr id="1" name=""/>
        <p:cNvGrpSpPr/>
        <p:nvPr/>
      </p:nvGrpSpPr>
      <p:grpSpPr>
        <a:xfrm>
          <a:off x="0" y="0"/>
          <a:ext cx="0" cy="0"/>
          <a:chOff x="0" y="0"/>
          <a:chExt cx="0" cy="0"/>
        </a:xfrm>
      </p:grpSpPr>
      <p:pic>
        <p:nvPicPr>
          <p:cNvPr id="9" name="Picture 8" descr="Large3.png"/>
          <p:cNvPicPr>
            <a:picLocks noChangeAspect="1"/>
          </p:cNvPicPr>
          <p:nvPr/>
        </p:nvPicPr>
        <p:blipFill>
          <a:blip r:embed="rId13">
            <a:duotone>
              <a:prstClr val="black"/>
              <a:schemeClr val="accent6">
                <a:tint val="45000"/>
                <a:satMod val="400000"/>
              </a:schemeClr>
            </a:duotone>
            <a:lum contrast="73000"/>
          </a:blip>
          <a:stretch>
            <a:fillRect/>
          </a:stretch>
        </p:blipFill>
        <p:spPr>
          <a:xfrm>
            <a:off x="4690753" y="904449"/>
            <a:ext cx="4453247" cy="2496317"/>
          </a:xfrm>
          <a:prstGeom prst="rect">
            <a:avLst/>
          </a:prstGeom>
        </p:spPr>
      </p:pic>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375B81-B5B7-45ED-B98F-697CDE5F47C6}" type="datetimeFigureOut">
              <a:rPr lang="en-US" smtClean="0"/>
              <a:pPr/>
              <a:t>9/25/12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91EB41-14CD-4D9D-8B01-0D849B43B276}" type="slidenum">
              <a:rPr lang="en-US" smtClean="0"/>
              <a:pPr/>
              <a:t>‹#›</a:t>
            </a:fld>
            <a:endParaRPr lang="en-US" dirty="0"/>
          </a:p>
        </p:txBody>
      </p:sp>
      <p:pic>
        <p:nvPicPr>
          <p:cNvPr id="7" name="Picture 6" descr="Large1.png"/>
          <p:cNvPicPr>
            <a:picLocks noChangeAspect="1"/>
          </p:cNvPicPr>
          <p:nvPr/>
        </p:nvPicPr>
        <p:blipFill>
          <a:blip r:embed="rId14" cstate="print">
            <a:duotone>
              <a:prstClr val="black"/>
              <a:schemeClr val="accent6">
                <a:tint val="45000"/>
                <a:satMod val="400000"/>
              </a:schemeClr>
            </a:duotone>
            <a:lum bright="13000" contrast="71000"/>
          </a:blip>
          <a:stretch>
            <a:fillRect/>
          </a:stretch>
        </p:blipFill>
        <p:spPr>
          <a:xfrm>
            <a:off x="0" y="904449"/>
            <a:ext cx="9144001" cy="2005012"/>
          </a:xfrm>
          <a:prstGeom prst="rect">
            <a:avLst/>
          </a:prstGeom>
        </p:spPr>
      </p:pic>
      <p:pic>
        <p:nvPicPr>
          <p:cNvPr id="8" name="Picture 7" descr="Large2.png"/>
          <p:cNvPicPr>
            <a:picLocks noChangeAspect="1"/>
          </p:cNvPicPr>
          <p:nvPr/>
        </p:nvPicPr>
        <p:blipFill>
          <a:blip r:embed="rId15">
            <a:duotone>
              <a:prstClr val="black"/>
              <a:schemeClr val="accent6">
                <a:tint val="45000"/>
                <a:satMod val="400000"/>
              </a:schemeClr>
            </a:duotone>
            <a:lum bright="-5000" contrast="55000"/>
          </a:blip>
          <a:stretch>
            <a:fillRect/>
          </a:stretch>
        </p:blipFill>
        <p:spPr>
          <a:xfrm>
            <a:off x="0" y="1334218"/>
            <a:ext cx="9144001" cy="1365507"/>
          </a:xfrm>
          <a:prstGeom prst="rect">
            <a:avLst/>
          </a:prstGeom>
        </p:spPr>
      </p:pic>
      <p:pic>
        <p:nvPicPr>
          <p:cNvPr id="10" name="Picture 9" descr="Tendril1.png"/>
          <p:cNvPicPr>
            <a:picLocks noChangeAspect="1"/>
          </p:cNvPicPr>
          <p:nvPr/>
        </p:nvPicPr>
        <p:blipFill>
          <a:blip r:embed="rId16">
            <a:duotone>
              <a:schemeClr val="accent6">
                <a:shade val="45000"/>
                <a:satMod val="135000"/>
              </a:schemeClr>
              <a:prstClr val="white"/>
            </a:duotone>
            <a:lum bright="-16000" contrast="73000"/>
          </a:blip>
          <a:stretch>
            <a:fillRect/>
          </a:stretch>
        </p:blipFill>
        <p:spPr>
          <a:xfrm>
            <a:off x="4382167" y="531798"/>
            <a:ext cx="4342065" cy="1795276"/>
          </a:xfrm>
          <a:prstGeom prst="rect">
            <a:avLst/>
          </a:prstGeom>
        </p:spPr>
      </p:pic>
      <p:pic>
        <p:nvPicPr>
          <p:cNvPr id="11" name="Picture 10" descr="Tendril2.png"/>
          <p:cNvPicPr>
            <a:picLocks noChangeAspect="1"/>
          </p:cNvPicPr>
          <p:nvPr/>
        </p:nvPicPr>
        <p:blipFill>
          <a:blip r:embed="rId17">
            <a:duotone>
              <a:prstClr val="black"/>
              <a:schemeClr val="accent6">
                <a:tint val="45000"/>
                <a:satMod val="400000"/>
              </a:schemeClr>
            </a:duotone>
            <a:lum contrast="71000"/>
          </a:blip>
          <a:stretch>
            <a:fillRect/>
          </a:stretch>
        </p:blipFill>
        <p:spPr>
          <a:xfrm>
            <a:off x="1797332" y="1389773"/>
            <a:ext cx="3122933" cy="1299833"/>
          </a:xfrm>
          <a:prstGeom prst="rect">
            <a:avLst/>
          </a:prstGeom>
        </p:spPr>
      </p:pic>
      <p:pic>
        <p:nvPicPr>
          <p:cNvPr id="12" name="Picture 11" descr="Tendril3.png"/>
          <p:cNvPicPr>
            <a:picLocks noChangeAspect="1"/>
          </p:cNvPicPr>
          <p:nvPr/>
        </p:nvPicPr>
        <p:blipFill>
          <a:blip r:embed="rId18">
            <a:duotone>
              <a:prstClr val="black"/>
              <a:schemeClr val="accent6">
                <a:tint val="45000"/>
                <a:satMod val="400000"/>
              </a:schemeClr>
            </a:duotone>
            <a:lum bright="23000" contrast="79000"/>
          </a:blip>
          <a:stretch>
            <a:fillRect/>
          </a:stretch>
        </p:blipFill>
        <p:spPr>
          <a:xfrm>
            <a:off x="3602898" y="2057698"/>
            <a:ext cx="2175710" cy="1120920"/>
          </a:xfrm>
          <a:prstGeom prst="rect">
            <a:avLst/>
          </a:prstGeom>
        </p:spPr>
      </p:pic>
      <p:pic>
        <p:nvPicPr>
          <p:cNvPr id="13" name="Picture 12" descr="Tendril4.png"/>
          <p:cNvPicPr>
            <a:picLocks noChangeAspect="1"/>
          </p:cNvPicPr>
          <p:nvPr/>
        </p:nvPicPr>
        <p:blipFill>
          <a:blip r:embed="rId19">
            <a:duotone>
              <a:prstClr val="black"/>
              <a:schemeClr val="accent6">
                <a:tint val="45000"/>
                <a:satMod val="400000"/>
              </a:schemeClr>
            </a:duotone>
            <a:lum bright="9000" contrast="74000"/>
          </a:blip>
          <a:stretch>
            <a:fillRect/>
          </a:stretch>
        </p:blipFill>
        <p:spPr>
          <a:xfrm>
            <a:off x="2300253" y="2618158"/>
            <a:ext cx="1005842" cy="1252731"/>
          </a:xfrm>
          <a:prstGeom prst="rect">
            <a:avLst/>
          </a:prstGeom>
        </p:spPr>
      </p:pic>
      <p:pic>
        <p:nvPicPr>
          <p:cNvPr id="14" name="Picture 13" descr="Tendril5.png"/>
          <p:cNvPicPr>
            <a:picLocks noChangeAspect="1"/>
          </p:cNvPicPr>
          <p:nvPr/>
        </p:nvPicPr>
        <p:blipFill>
          <a:blip r:embed="rId20">
            <a:duotone>
              <a:prstClr val="black"/>
              <a:schemeClr val="accent6">
                <a:tint val="45000"/>
                <a:satMod val="400000"/>
              </a:schemeClr>
            </a:duotone>
            <a:lum bright="10000" contrast="77000"/>
          </a:blip>
          <a:stretch>
            <a:fillRect/>
          </a:stretch>
        </p:blipFill>
        <p:spPr>
          <a:xfrm>
            <a:off x="1177062" y="2434548"/>
            <a:ext cx="1240539" cy="530353"/>
          </a:xfrm>
          <a:prstGeom prst="rect">
            <a:avLst/>
          </a:prstGeom>
        </p:spPr>
      </p:pic>
      <p:pic>
        <p:nvPicPr>
          <p:cNvPr id="15" name="Picture 14" descr="Tendril6.png"/>
          <p:cNvPicPr>
            <a:picLocks noChangeAspect="1"/>
          </p:cNvPicPr>
          <p:nvPr/>
        </p:nvPicPr>
        <p:blipFill>
          <a:blip r:embed="rId21">
            <a:duotone>
              <a:prstClr val="black"/>
              <a:schemeClr val="accent6">
                <a:tint val="45000"/>
                <a:satMod val="400000"/>
              </a:schemeClr>
            </a:duotone>
            <a:lum bright="15000" contrast="72000"/>
          </a:blip>
          <a:stretch>
            <a:fillRect/>
          </a:stretch>
        </p:blipFill>
        <p:spPr>
          <a:xfrm>
            <a:off x="3176177" y="2495249"/>
            <a:ext cx="426721" cy="402337"/>
          </a:xfrm>
          <a:prstGeom prst="rect">
            <a:avLst/>
          </a:prstGeom>
        </p:spPr>
      </p:pic>
      <p:pic>
        <p:nvPicPr>
          <p:cNvPr id="16" name="Picture 15" descr="Tendril8.png"/>
          <p:cNvPicPr>
            <a:picLocks noChangeAspect="1"/>
          </p:cNvPicPr>
          <p:nvPr/>
        </p:nvPicPr>
        <p:blipFill>
          <a:blip r:embed="rId22">
            <a:duotone>
              <a:prstClr val="black"/>
              <a:schemeClr val="accent6">
                <a:tint val="45000"/>
                <a:satMod val="400000"/>
              </a:schemeClr>
            </a:duotone>
            <a:lum contrast="43000"/>
          </a:blip>
          <a:stretch>
            <a:fillRect/>
          </a:stretch>
        </p:blipFill>
        <p:spPr>
          <a:xfrm>
            <a:off x="4979640" y="1334218"/>
            <a:ext cx="666559" cy="373922"/>
          </a:xfrm>
          <a:prstGeom prst="rect">
            <a:avLst/>
          </a:prstGeom>
        </p:spPr>
      </p:pic>
      <p:pic>
        <p:nvPicPr>
          <p:cNvPr id="19" name="Picture 18" descr="Tendril9.png"/>
          <p:cNvPicPr>
            <a:picLocks noChangeAspect="1"/>
          </p:cNvPicPr>
          <p:nvPr/>
        </p:nvPicPr>
        <p:blipFill>
          <a:blip r:embed="rId23">
            <a:duotone>
              <a:prstClr val="black"/>
              <a:schemeClr val="accent6">
                <a:tint val="45000"/>
                <a:satMod val="400000"/>
              </a:schemeClr>
            </a:duotone>
            <a:lum bright="-11000" contrast="61000"/>
          </a:blip>
          <a:stretch>
            <a:fillRect/>
          </a:stretch>
        </p:blipFill>
        <p:spPr>
          <a:xfrm>
            <a:off x="5646199" y="1389773"/>
            <a:ext cx="1597155" cy="822962"/>
          </a:xfrm>
          <a:prstGeom prst="rect">
            <a:avLst/>
          </a:prstGeom>
        </p:spPr>
      </p:pic>
      <p:pic>
        <p:nvPicPr>
          <p:cNvPr id="21" name="Picture 20" descr="Tendril10.png"/>
          <p:cNvPicPr>
            <a:picLocks noChangeAspect="1"/>
          </p:cNvPicPr>
          <p:nvPr/>
        </p:nvPicPr>
        <p:blipFill>
          <a:blip r:embed="rId24">
            <a:duotone>
              <a:prstClr val="black"/>
              <a:schemeClr val="accent6">
                <a:tint val="45000"/>
                <a:satMod val="400000"/>
              </a:schemeClr>
            </a:duotone>
            <a:lum contrast="80000"/>
          </a:blip>
          <a:stretch>
            <a:fillRect/>
          </a:stretch>
        </p:blipFill>
        <p:spPr>
          <a:xfrm>
            <a:off x="6019800" y="475341"/>
            <a:ext cx="934213" cy="1161549"/>
          </a:xfrm>
          <a:prstGeom prst="rect">
            <a:avLst/>
          </a:prstGeom>
        </p:spPr>
      </p:pic>
      <p:pic>
        <p:nvPicPr>
          <p:cNvPr id="22" name="Picture 21" descr="Tendril14.png"/>
          <p:cNvPicPr>
            <a:picLocks noChangeAspect="1"/>
          </p:cNvPicPr>
          <p:nvPr/>
        </p:nvPicPr>
        <p:blipFill>
          <a:blip r:embed="rId25">
            <a:duotone>
              <a:prstClr val="black"/>
              <a:schemeClr val="accent6">
                <a:tint val="45000"/>
                <a:satMod val="400000"/>
              </a:schemeClr>
            </a:duotone>
            <a:lum contrast="64000"/>
          </a:blip>
          <a:stretch>
            <a:fillRect/>
          </a:stretch>
        </p:blipFill>
        <p:spPr>
          <a:xfrm>
            <a:off x="2903380" y="2027969"/>
            <a:ext cx="699518" cy="297002"/>
          </a:xfrm>
          <a:prstGeom prst="rect">
            <a:avLst/>
          </a:prstGeom>
        </p:spPr>
      </p:pic>
      <p:pic>
        <p:nvPicPr>
          <p:cNvPr id="26" name="Picture 25" descr="Tendril2.png"/>
          <p:cNvPicPr>
            <a:picLocks noChangeAspect="1"/>
          </p:cNvPicPr>
          <p:nvPr/>
        </p:nvPicPr>
        <p:blipFill>
          <a:blip r:embed="rId17">
            <a:duotone>
              <a:prstClr val="black"/>
              <a:schemeClr val="accent6">
                <a:tint val="45000"/>
                <a:satMod val="400000"/>
              </a:schemeClr>
            </a:duotone>
            <a:lum contrast="65000"/>
          </a:blip>
          <a:stretch>
            <a:fillRect/>
          </a:stretch>
        </p:blipFill>
        <p:spPr>
          <a:xfrm>
            <a:off x="5573521" y="1543311"/>
            <a:ext cx="3368597" cy="133846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9.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40158" y="3815098"/>
            <a:ext cx="7772400" cy="947402"/>
          </a:xfrm>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sz="6600" b="1" dirty="0" smtClean="0">
                <a:ln w="50800"/>
                <a:solidFill>
                  <a:schemeClr val="bg1">
                    <a:shade val="50000"/>
                  </a:schemeClr>
                </a:solidFill>
                <a:effectLst>
                  <a:reflection blurRad="6350" stA="55000" endA="300" endPos="45500" dir="5400000" sy="-100000" algn="bl" rotWithShape="0"/>
                </a:effectLst>
                <a:latin typeface="Apple Casual"/>
                <a:cs typeface="Apple Casual"/>
              </a:rPr>
              <a:t>Hansel</a:t>
            </a:r>
            <a:r>
              <a:rPr lang="en-US" sz="6600" b="1" dirty="0" smtClean="0">
                <a:ln w="50800"/>
                <a:solidFill>
                  <a:schemeClr val="bg1">
                    <a:shade val="50000"/>
                  </a:schemeClr>
                </a:solidFill>
                <a:effectLst>
                  <a:reflection blurRad="6350" stA="55000" endA="300" endPos="45500" dir="5400000" sy="-100000" algn="bl" rotWithShape="0"/>
                </a:effectLst>
              </a:rPr>
              <a:t> and Gretel</a:t>
            </a:r>
            <a:endParaRPr lang="en-US" sz="6600" b="1" dirty="0">
              <a:ln w="50800"/>
              <a:solidFill>
                <a:schemeClr val="bg1">
                  <a:shade val="50000"/>
                </a:schemeClr>
              </a:solidFill>
              <a:effectLst>
                <a:reflection blurRad="6350" stA="55000" endA="300" endPos="45500" dir="5400000" sy="-100000" algn="bl" rotWithShape="0"/>
              </a:effectLst>
            </a:endParaRPr>
          </a:p>
        </p:txBody>
      </p:sp>
      <p:sp>
        <p:nvSpPr>
          <p:cNvPr id="3" name="Subtitle 2"/>
          <p:cNvSpPr>
            <a:spLocks noGrp="1"/>
          </p:cNvSpPr>
          <p:nvPr>
            <p:ph type="subTitle" idx="1"/>
          </p:nvPr>
        </p:nvSpPr>
        <p:spPr>
          <a:xfrm>
            <a:off x="425003" y="5096843"/>
            <a:ext cx="8287555" cy="1418256"/>
          </a:xfrm>
        </p:spPr>
        <p:txBody>
          <a:bodyPr/>
          <a:lstStyle/>
          <a:p>
            <a:pPr algn="r"/>
            <a:r>
              <a:rPr lang="en-US" dirty="0" smtClean="0">
                <a:solidFill>
                  <a:schemeClr val="tx2">
                    <a:lumMod val="40000"/>
                    <a:lumOff val="60000"/>
                  </a:schemeClr>
                </a:solidFill>
                <a:latin typeface="Apple Casual"/>
                <a:cs typeface="Apple Casual"/>
              </a:rPr>
              <a:t>The Book Report</a:t>
            </a:r>
            <a:endParaRPr lang="en-US" dirty="0">
              <a:solidFill>
                <a:schemeClr val="tx2">
                  <a:lumMod val="40000"/>
                  <a:lumOff val="60000"/>
                </a:schemeClr>
              </a:solidFill>
              <a:latin typeface="Apple Casual"/>
              <a:cs typeface="Apple Casual"/>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38353" y="361271"/>
            <a:ext cx="7297132" cy="769441"/>
          </a:xfrm>
          <a:prstGeom prst="rect">
            <a:avLst/>
          </a:prstGeom>
        </p:spPr>
        <p:txBody>
          <a:bodyPr wrap="none" anchor="t">
            <a:spAutoFit/>
          </a:bodyPr>
          <a:lstStyle/>
          <a:p>
            <a:pPr algn="dist"/>
            <a:r>
              <a:rPr lang="en-US" sz="4400" dirty="0" smtClean="0">
                <a:solidFill>
                  <a:schemeClr val="accent6">
                    <a:lumMod val="75000"/>
                  </a:schemeClr>
                </a:solidFill>
                <a:latin typeface="Apple Casual"/>
                <a:cs typeface="Apple Casual"/>
              </a:rPr>
              <a:t>Paragraph 4: Second Theme</a:t>
            </a:r>
            <a:endParaRPr lang="en-US" sz="4400" dirty="0"/>
          </a:p>
        </p:txBody>
      </p:sp>
      <p:sp>
        <p:nvSpPr>
          <p:cNvPr id="4" name="Content Placeholder 2"/>
          <p:cNvSpPr txBox="1">
            <a:spLocks/>
          </p:cNvSpPr>
          <p:nvPr/>
        </p:nvSpPr>
        <p:spPr>
          <a:xfrm>
            <a:off x="1689617" y="1094704"/>
            <a:ext cx="6993331" cy="5434885"/>
          </a:xfrm>
          <a:prstGeom prst="rect">
            <a:avLst/>
          </a:prstGeom>
          <a:ln>
            <a:solidFill>
              <a:schemeClr val="bg1"/>
            </a:solidFill>
          </a:ln>
        </p:spPr>
        <p:txBody>
          <a:bodyPr anchor="t"/>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chemeClr val="accent6">
                  <a:lumMod val="75000"/>
                </a:schemeClr>
              </a:buClr>
              <a:buSzPct val="75000"/>
              <a:buNone/>
            </a:pPr>
            <a:r>
              <a:rPr lang="en-US" sz="2000" dirty="0" smtClean="0">
                <a:solidFill>
                  <a:schemeClr val="bg1">
                    <a:lumMod val="95000"/>
                  </a:schemeClr>
                </a:solidFill>
                <a:latin typeface="Apple Casual"/>
                <a:cs typeface="Apple Casual"/>
              </a:rPr>
              <a:t>	</a:t>
            </a:r>
            <a:r>
              <a:rPr lang="en-US" sz="1900" dirty="0" smtClean="0">
                <a:solidFill>
                  <a:schemeClr val="bg1">
                    <a:lumMod val="95000"/>
                  </a:schemeClr>
                </a:solidFill>
                <a:latin typeface="Apple Casual"/>
                <a:cs typeface="Apple Casual"/>
              </a:rPr>
              <a:t>Survival is the second theme apparent in this story.  Hansel and Gretel are given a death sentence when their parents decide to abandon them in the forest. The underlining motive for their actions, especially by the stepmother, is survival.  The family has no food and she realizes it is easier to fend for two people rather than four. This is pointed out on page 10, “Their stepmother said, ‘Take the children deep into the woods and leave them there.’” Even though their father doesn’t want to do this, his priority is surviving his abusive marriage. Evidence of this is on page 12, “Hansel and Gretel’s father was afraid of the stepmother. He did not want to leave the children in the woods.  But he said to Hansel and Gretel, ‘Come with me.’” Their need to survive is stronger than the need to protect their children. Most parents would sacrifice themselves to save their offspring, but not these two. Without this theme, the story could not take place.</a:t>
            </a:r>
          </a:p>
        </p:txBody>
      </p:sp>
    </p:spTree>
    <p:extLst>
      <p:ext uri="{BB962C8B-B14F-4D97-AF65-F5344CB8AC3E}">
        <p14:creationId xmlns:p14="http://schemas.microsoft.com/office/powerpoint/2010/main" val="336316236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32080" y="361271"/>
            <a:ext cx="6309682" cy="769441"/>
          </a:xfrm>
          <a:prstGeom prst="rect">
            <a:avLst/>
          </a:prstGeom>
        </p:spPr>
        <p:txBody>
          <a:bodyPr wrap="none" anchor="t">
            <a:spAutoFit/>
          </a:bodyPr>
          <a:lstStyle/>
          <a:p>
            <a:pPr algn="dist"/>
            <a:r>
              <a:rPr lang="en-US" sz="4400" dirty="0" smtClean="0">
                <a:solidFill>
                  <a:schemeClr val="accent6">
                    <a:lumMod val="75000"/>
                  </a:schemeClr>
                </a:solidFill>
                <a:latin typeface="Apple Casual"/>
                <a:cs typeface="Apple Casual"/>
              </a:rPr>
              <a:t>Paragraph 5: Conclusion</a:t>
            </a:r>
            <a:endParaRPr lang="en-US" sz="4400" dirty="0"/>
          </a:p>
        </p:txBody>
      </p:sp>
      <p:sp>
        <p:nvSpPr>
          <p:cNvPr id="4" name="Content Placeholder 2"/>
          <p:cNvSpPr txBox="1">
            <a:spLocks/>
          </p:cNvSpPr>
          <p:nvPr/>
        </p:nvSpPr>
        <p:spPr>
          <a:xfrm>
            <a:off x="1931830" y="1094704"/>
            <a:ext cx="6993331" cy="5434885"/>
          </a:xfrm>
          <a:prstGeom prst="rect">
            <a:avLst/>
          </a:prstGeom>
        </p:spPr>
        <p:txBody>
          <a:bodyPr anchor="t"/>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
                <a:schemeClr val="accent6">
                  <a:lumMod val="75000"/>
                </a:schemeClr>
              </a:buClr>
              <a:buSzPct val="75000"/>
              <a:buFont typeface="Courier New" pitchFamily="49" charset="0"/>
              <a:buChar char="o"/>
            </a:pPr>
            <a:r>
              <a:rPr lang="en-US" sz="2800" dirty="0" smtClean="0">
                <a:solidFill>
                  <a:schemeClr val="bg1">
                    <a:lumMod val="95000"/>
                  </a:schemeClr>
                </a:solidFill>
                <a:latin typeface="Apple Casual"/>
                <a:cs typeface="Apple Casual"/>
              </a:rPr>
              <a:t>Reader’s Reaction/Justification</a:t>
            </a:r>
          </a:p>
          <a:p>
            <a:pPr>
              <a:buClr>
                <a:schemeClr val="accent6">
                  <a:lumMod val="75000"/>
                </a:schemeClr>
              </a:buClr>
              <a:buSzPct val="75000"/>
              <a:buFont typeface="Courier New" pitchFamily="49" charset="0"/>
              <a:buChar char="o"/>
            </a:pPr>
            <a:r>
              <a:rPr lang="en-US" sz="2800" dirty="0" smtClean="0">
                <a:solidFill>
                  <a:schemeClr val="bg1">
                    <a:lumMod val="95000"/>
                  </a:schemeClr>
                </a:solidFill>
                <a:latin typeface="Apple Casual"/>
                <a:cs typeface="Apple Casual"/>
              </a:rPr>
              <a:t>Written in First Person</a:t>
            </a:r>
          </a:p>
          <a:p>
            <a:pPr>
              <a:buClr>
                <a:schemeClr val="accent6">
                  <a:lumMod val="75000"/>
                </a:schemeClr>
              </a:buClr>
              <a:buSzPct val="75000"/>
              <a:buFont typeface="Courier New" pitchFamily="49" charset="0"/>
              <a:buChar char="o"/>
            </a:pPr>
            <a:endParaRPr lang="en-US" sz="2800" dirty="0" smtClean="0">
              <a:solidFill>
                <a:schemeClr val="bg1">
                  <a:lumMod val="95000"/>
                </a:schemeClr>
              </a:solidFill>
              <a:latin typeface="Apple Casual"/>
              <a:cs typeface="Apple Casual"/>
            </a:endParaRPr>
          </a:p>
        </p:txBody>
      </p:sp>
    </p:spTree>
    <p:extLst>
      <p:ext uri="{BB962C8B-B14F-4D97-AF65-F5344CB8AC3E}">
        <p14:creationId xmlns:p14="http://schemas.microsoft.com/office/powerpoint/2010/main" val="253257827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32080" y="361271"/>
            <a:ext cx="6309682" cy="769441"/>
          </a:xfrm>
          <a:prstGeom prst="rect">
            <a:avLst/>
          </a:prstGeom>
        </p:spPr>
        <p:txBody>
          <a:bodyPr wrap="none" anchor="t">
            <a:spAutoFit/>
          </a:bodyPr>
          <a:lstStyle/>
          <a:p>
            <a:pPr algn="dist"/>
            <a:r>
              <a:rPr lang="en-US" sz="4400" dirty="0" smtClean="0">
                <a:solidFill>
                  <a:schemeClr val="accent6">
                    <a:lumMod val="75000"/>
                  </a:schemeClr>
                </a:solidFill>
                <a:latin typeface="Apple Casual"/>
                <a:cs typeface="Apple Casual"/>
              </a:rPr>
              <a:t>Paragraph 5: Conclusion</a:t>
            </a:r>
            <a:endParaRPr lang="en-US" sz="4400" dirty="0"/>
          </a:p>
        </p:txBody>
      </p:sp>
      <p:sp>
        <p:nvSpPr>
          <p:cNvPr id="4" name="Content Placeholder 2"/>
          <p:cNvSpPr txBox="1">
            <a:spLocks/>
          </p:cNvSpPr>
          <p:nvPr/>
        </p:nvSpPr>
        <p:spPr>
          <a:xfrm>
            <a:off x="1689617" y="1094704"/>
            <a:ext cx="6993331" cy="5434885"/>
          </a:xfrm>
          <a:prstGeom prst="rect">
            <a:avLst/>
          </a:prstGeom>
          <a:ln>
            <a:solidFill>
              <a:schemeClr val="bg1"/>
            </a:solidFill>
          </a:ln>
        </p:spPr>
        <p:txBody>
          <a:bodyPr anchor="t"/>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chemeClr val="accent6">
                  <a:lumMod val="75000"/>
                </a:schemeClr>
              </a:buClr>
              <a:buSzPct val="75000"/>
              <a:buNone/>
            </a:pPr>
            <a:r>
              <a:rPr lang="en-US" sz="2000" dirty="0">
                <a:solidFill>
                  <a:schemeClr val="bg1">
                    <a:lumMod val="95000"/>
                  </a:schemeClr>
                </a:solidFill>
                <a:latin typeface="Apple Casual"/>
                <a:cs typeface="Apple Casual"/>
              </a:rPr>
              <a:t>	</a:t>
            </a:r>
            <a:r>
              <a:rPr lang="en-US" sz="2000" u="sng" dirty="0" smtClean="0">
                <a:solidFill>
                  <a:schemeClr val="bg1">
                    <a:lumMod val="95000"/>
                  </a:schemeClr>
                </a:solidFill>
                <a:latin typeface="Apple Casual"/>
                <a:cs typeface="Apple Casual"/>
              </a:rPr>
              <a:t>Hansel and Gretel</a:t>
            </a:r>
            <a:r>
              <a:rPr lang="en-US" sz="2000" dirty="0" smtClean="0">
                <a:solidFill>
                  <a:schemeClr val="bg1">
                    <a:lumMod val="95000"/>
                  </a:schemeClr>
                </a:solidFill>
                <a:latin typeface="Apple Casual"/>
                <a:cs typeface="Apple Casual"/>
              </a:rPr>
              <a:t> was a disturbing story.  As a parent, the treatment these children were subjected to is absolutely despicable. In this day and age, Social Service would have stepped in and removed them from this toxic environment.  Another issue that bothered me was the cannibalism. The purpose behind this story was to scare children about “stranger danger,” and what is scarier than the thought of being eaten.  Unfortunately we live in a society where this has actually happened.  I find this story interesting but a little too graphic for small children.  I would recommend it for older students.  </a:t>
            </a:r>
            <a:endParaRPr lang="en-US" sz="1900" dirty="0" smtClean="0">
              <a:solidFill>
                <a:schemeClr val="bg1">
                  <a:lumMod val="95000"/>
                </a:schemeClr>
              </a:solidFill>
              <a:latin typeface="Apple Casual"/>
              <a:cs typeface="Apple Casual"/>
            </a:endParaRPr>
          </a:p>
        </p:txBody>
      </p:sp>
    </p:spTree>
    <p:extLst>
      <p:ext uri="{BB962C8B-B14F-4D97-AF65-F5344CB8AC3E}">
        <p14:creationId xmlns:p14="http://schemas.microsoft.com/office/powerpoint/2010/main" val="171885006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93534" y="361271"/>
            <a:ext cx="2986777" cy="769441"/>
          </a:xfrm>
          <a:prstGeom prst="rect">
            <a:avLst/>
          </a:prstGeom>
        </p:spPr>
        <p:txBody>
          <a:bodyPr wrap="none" anchor="t">
            <a:spAutoFit/>
          </a:bodyPr>
          <a:lstStyle/>
          <a:p>
            <a:pPr algn="dist"/>
            <a:r>
              <a:rPr lang="en-US" sz="4400" dirty="0" smtClean="0">
                <a:solidFill>
                  <a:schemeClr val="accent6">
                    <a:lumMod val="75000"/>
                  </a:schemeClr>
                </a:solidFill>
                <a:latin typeface="Apple Casual"/>
                <a:cs typeface="Apple Casual"/>
              </a:rPr>
              <a:t>Final Notes</a:t>
            </a:r>
            <a:endParaRPr lang="en-US" sz="4400" dirty="0"/>
          </a:p>
        </p:txBody>
      </p:sp>
      <p:sp>
        <p:nvSpPr>
          <p:cNvPr id="4" name="Content Placeholder 2"/>
          <p:cNvSpPr txBox="1">
            <a:spLocks/>
          </p:cNvSpPr>
          <p:nvPr/>
        </p:nvSpPr>
        <p:spPr>
          <a:xfrm>
            <a:off x="1931830" y="1094704"/>
            <a:ext cx="6993331" cy="5434885"/>
          </a:xfrm>
          <a:prstGeom prst="rect">
            <a:avLst/>
          </a:prstGeom>
        </p:spPr>
        <p:txBody>
          <a:bodyPr anchor="t"/>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
                <a:schemeClr val="accent6">
                  <a:lumMod val="75000"/>
                </a:schemeClr>
              </a:buClr>
              <a:buSzPct val="75000"/>
              <a:buFont typeface="Courier New" pitchFamily="49" charset="0"/>
              <a:buChar char="o"/>
            </a:pPr>
            <a:r>
              <a:rPr lang="en-US" sz="2800" dirty="0" smtClean="0">
                <a:solidFill>
                  <a:schemeClr val="bg1">
                    <a:lumMod val="95000"/>
                  </a:schemeClr>
                </a:solidFill>
                <a:latin typeface="Apple Casual"/>
                <a:cs typeface="Apple Casual"/>
              </a:rPr>
              <a:t>Proofread</a:t>
            </a:r>
          </a:p>
          <a:p>
            <a:pPr>
              <a:buClr>
                <a:schemeClr val="accent6">
                  <a:lumMod val="75000"/>
                </a:schemeClr>
              </a:buClr>
              <a:buSzPct val="75000"/>
              <a:buFont typeface="Courier New" pitchFamily="49" charset="0"/>
              <a:buChar char="o"/>
            </a:pPr>
            <a:r>
              <a:rPr lang="en-US" sz="2800" dirty="0" smtClean="0">
                <a:solidFill>
                  <a:schemeClr val="bg1">
                    <a:lumMod val="95000"/>
                  </a:schemeClr>
                </a:solidFill>
                <a:latin typeface="Apple Casual"/>
                <a:cs typeface="Apple Casual"/>
              </a:rPr>
              <a:t>Fill Out Grade Sheet </a:t>
            </a:r>
          </a:p>
          <a:p>
            <a:pPr>
              <a:buClr>
                <a:schemeClr val="accent6">
                  <a:lumMod val="75000"/>
                </a:schemeClr>
              </a:buClr>
              <a:buSzPct val="75000"/>
              <a:buFont typeface="Courier New" pitchFamily="49" charset="0"/>
              <a:buChar char="o"/>
            </a:pPr>
            <a:r>
              <a:rPr lang="en-US" sz="2800" dirty="0" smtClean="0">
                <a:solidFill>
                  <a:schemeClr val="bg1">
                    <a:lumMod val="95000"/>
                  </a:schemeClr>
                </a:solidFill>
                <a:latin typeface="Apple Casual"/>
                <a:cs typeface="Apple Casual"/>
              </a:rPr>
              <a:t>Total Points</a:t>
            </a:r>
          </a:p>
          <a:p>
            <a:pPr>
              <a:buClr>
                <a:schemeClr val="accent6">
                  <a:lumMod val="75000"/>
                </a:schemeClr>
              </a:buClr>
              <a:buSzPct val="75000"/>
              <a:buFont typeface="Courier New" pitchFamily="49" charset="0"/>
              <a:buChar char="o"/>
            </a:pPr>
            <a:r>
              <a:rPr lang="en-US" sz="2800" dirty="0" smtClean="0">
                <a:solidFill>
                  <a:schemeClr val="bg1">
                    <a:lumMod val="95000"/>
                  </a:schemeClr>
                </a:solidFill>
                <a:latin typeface="Apple Casual"/>
                <a:cs typeface="Apple Casual"/>
              </a:rPr>
              <a:t>Staple Grade Sheet to the Front </a:t>
            </a:r>
          </a:p>
          <a:p>
            <a:pPr>
              <a:buClr>
                <a:schemeClr val="accent6">
                  <a:lumMod val="75000"/>
                </a:schemeClr>
              </a:buClr>
              <a:buSzPct val="75000"/>
              <a:buFont typeface="Courier New" pitchFamily="49" charset="0"/>
              <a:buChar char="o"/>
            </a:pPr>
            <a:endParaRPr lang="en-US" sz="2800" dirty="0" smtClean="0">
              <a:solidFill>
                <a:schemeClr val="bg1">
                  <a:lumMod val="95000"/>
                </a:schemeClr>
              </a:solidFill>
              <a:latin typeface="Apple Casual"/>
              <a:cs typeface="Apple Casual"/>
            </a:endParaRPr>
          </a:p>
        </p:txBody>
      </p:sp>
    </p:spTree>
    <p:extLst>
      <p:ext uri="{BB962C8B-B14F-4D97-AF65-F5344CB8AC3E}">
        <p14:creationId xmlns:p14="http://schemas.microsoft.com/office/powerpoint/2010/main" val="217697228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407430" y="274638"/>
            <a:ext cx="7279370" cy="1143000"/>
          </a:xfrm>
          <a:prstGeom prst="rect">
            <a:avLst/>
          </a:prstGeom>
        </p:spPr>
        <p:txBody>
          <a:bodyPr/>
          <a:lstStyle/>
          <a:p>
            <a:r>
              <a:rPr lang="en-US" dirty="0" smtClean="0">
                <a:solidFill>
                  <a:schemeClr val="accent6">
                    <a:lumMod val="75000"/>
                  </a:schemeClr>
                </a:solidFill>
                <a:latin typeface="Apple Casual"/>
                <a:cs typeface="Apple Casual"/>
              </a:rPr>
              <a:t>How to Write Book Report</a:t>
            </a:r>
            <a:endParaRPr lang="en-US" dirty="0">
              <a:solidFill>
                <a:schemeClr val="accent6">
                  <a:lumMod val="75000"/>
                </a:schemeClr>
              </a:solidFill>
              <a:latin typeface="Apple Casual"/>
              <a:cs typeface="Apple Casual"/>
            </a:endParaRPr>
          </a:p>
        </p:txBody>
      </p:sp>
      <p:sp>
        <p:nvSpPr>
          <p:cNvPr id="3" name="Content Placeholder 2"/>
          <p:cNvSpPr>
            <a:spLocks noGrp="1"/>
          </p:cNvSpPr>
          <p:nvPr>
            <p:ph idx="4294967295"/>
          </p:nvPr>
        </p:nvSpPr>
        <p:spPr>
          <a:xfrm>
            <a:off x="1931831" y="1094704"/>
            <a:ext cx="6754968" cy="5434885"/>
          </a:xfrm>
          <a:prstGeom prst="rect">
            <a:avLst/>
          </a:prstGeom>
        </p:spPr>
        <p:txBody>
          <a:bodyPr/>
          <a:lstStyle/>
          <a:p>
            <a:pPr>
              <a:buClr>
                <a:schemeClr val="accent6">
                  <a:lumMod val="75000"/>
                </a:schemeClr>
              </a:buClr>
              <a:buSzPct val="75000"/>
              <a:buFont typeface="Courier New" pitchFamily="49" charset="0"/>
              <a:buChar char="o"/>
            </a:pPr>
            <a:r>
              <a:rPr lang="en-US" dirty="0" smtClean="0">
                <a:solidFill>
                  <a:schemeClr val="bg1">
                    <a:lumMod val="95000"/>
                  </a:schemeClr>
                </a:solidFill>
                <a:latin typeface="Apple Casual"/>
                <a:cs typeface="Apple Casual"/>
              </a:rPr>
              <a:t>Requirements</a:t>
            </a:r>
            <a:endParaRPr lang="en-US" dirty="0">
              <a:solidFill>
                <a:schemeClr val="bg1">
                  <a:lumMod val="95000"/>
                </a:schemeClr>
              </a:solidFill>
              <a:latin typeface="Apple Casual"/>
              <a:cs typeface="Apple Casual"/>
            </a:endParaRPr>
          </a:p>
          <a:p>
            <a:pPr lvl="1">
              <a:buClr>
                <a:schemeClr val="accent6">
                  <a:lumMod val="75000"/>
                </a:schemeClr>
              </a:buClr>
              <a:buSzPct val="75000"/>
              <a:buFont typeface="Courier New"/>
              <a:buChar char="o"/>
            </a:pPr>
            <a:r>
              <a:rPr lang="en-US" dirty="0" smtClean="0">
                <a:solidFill>
                  <a:schemeClr val="bg1">
                    <a:lumMod val="95000"/>
                  </a:schemeClr>
                </a:solidFill>
                <a:latin typeface="Apple Casual"/>
                <a:cs typeface="Apple Casual"/>
              </a:rPr>
              <a:t>Book Title &amp; Author:  Included</a:t>
            </a:r>
          </a:p>
          <a:p>
            <a:pPr lvl="1">
              <a:buClr>
                <a:schemeClr val="accent6">
                  <a:lumMod val="75000"/>
                </a:schemeClr>
              </a:buClr>
              <a:buSzPct val="75000"/>
              <a:buFont typeface="Courier New"/>
              <a:buChar char="o"/>
            </a:pPr>
            <a:r>
              <a:rPr lang="en-US" dirty="0" smtClean="0">
                <a:solidFill>
                  <a:schemeClr val="bg1">
                    <a:lumMod val="95000"/>
                  </a:schemeClr>
                </a:solidFill>
                <a:latin typeface="Apple Casual"/>
                <a:cs typeface="Apple Casual"/>
              </a:rPr>
              <a:t>Length: 4-5 Pages/Double </a:t>
            </a:r>
            <a:r>
              <a:rPr lang="en-US" dirty="0" smtClean="0">
                <a:solidFill>
                  <a:schemeClr val="bg1">
                    <a:lumMod val="95000"/>
                  </a:schemeClr>
                </a:solidFill>
                <a:latin typeface="Apple Casual"/>
                <a:cs typeface="Apple Casual"/>
              </a:rPr>
              <a:t>Spaced</a:t>
            </a:r>
          </a:p>
          <a:p>
            <a:pPr lvl="1">
              <a:buClr>
                <a:schemeClr val="accent6">
                  <a:lumMod val="75000"/>
                </a:schemeClr>
              </a:buClr>
              <a:buSzPct val="75000"/>
              <a:buFont typeface="Courier New"/>
              <a:buChar char="o"/>
            </a:pPr>
            <a:r>
              <a:rPr lang="en-US" dirty="0" smtClean="0">
                <a:solidFill>
                  <a:schemeClr val="bg1">
                    <a:lumMod val="95000"/>
                  </a:schemeClr>
                </a:solidFill>
                <a:latin typeface="Apple Casual"/>
                <a:cs typeface="Apple Casual"/>
              </a:rPr>
              <a:t>Length: 3-4 (7</a:t>
            </a:r>
            <a:r>
              <a:rPr lang="en-US" baseline="30000" dirty="0" smtClean="0">
                <a:solidFill>
                  <a:schemeClr val="bg1">
                    <a:lumMod val="95000"/>
                  </a:schemeClr>
                </a:solidFill>
                <a:latin typeface="Apple Casual"/>
                <a:cs typeface="Apple Casual"/>
              </a:rPr>
              <a:t>th</a:t>
            </a:r>
            <a:r>
              <a:rPr lang="en-US" dirty="0" smtClean="0">
                <a:solidFill>
                  <a:schemeClr val="bg1">
                    <a:lumMod val="95000"/>
                  </a:schemeClr>
                </a:solidFill>
                <a:latin typeface="Apple Casual"/>
                <a:cs typeface="Apple Casual"/>
              </a:rPr>
              <a:t> &amp; 8</a:t>
            </a:r>
            <a:r>
              <a:rPr lang="en-US" baseline="30000" dirty="0" smtClean="0">
                <a:solidFill>
                  <a:schemeClr val="bg1">
                    <a:lumMod val="95000"/>
                  </a:schemeClr>
                </a:solidFill>
                <a:latin typeface="Apple Casual"/>
                <a:cs typeface="Apple Casual"/>
              </a:rPr>
              <a:t>th</a:t>
            </a:r>
            <a:r>
              <a:rPr lang="en-US" dirty="0" smtClean="0">
                <a:solidFill>
                  <a:schemeClr val="bg1">
                    <a:lumMod val="95000"/>
                  </a:schemeClr>
                </a:solidFill>
                <a:latin typeface="Apple Casual"/>
                <a:cs typeface="Apple Casual"/>
              </a:rPr>
              <a:t>)</a:t>
            </a:r>
            <a:endParaRPr lang="en-US" dirty="0" smtClean="0">
              <a:solidFill>
                <a:schemeClr val="bg1">
                  <a:lumMod val="95000"/>
                </a:schemeClr>
              </a:solidFill>
              <a:latin typeface="Apple Casual"/>
              <a:cs typeface="Apple Casual"/>
            </a:endParaRPr>
          </a:p>
          <a:p>
            <a:pPr lvl="1">
              <a:buClr>
                <a:schemeClr val="accent6">
                  <a:lumMod val="75000"/>
                </a:schemeClr>
              </a:buClr>
              <a:buSzPct val="75000"/>
              <a:buFont typeface="Courier New"/>
              <a:buChar char="o"/>
            </a:pPr>
            <a:r>
              <a:rPr lang="en-US" dirty="0" smtClean="0">
                <a:solidFill>
                  <a:schemeClr val="bg1">
                    <a:lumMod val="95000"/>
                  </a:schemeClr>
                </a:solidFill>
                <a:latin typeface="Apple Casual"/>
                <a:cs typeface="Apple Casual"/>
              </a:rPr>
              <a:t>Font:  Easy to Read</a:t>
            </a:r>
          </a:p>
          <a:p>
            <a:pPr lvl="1">
              <a:buClr>
                <a:schemeClr val="accent6">
                  <a:lumMod val="75000"/>
                </a:schemeClr>
              </a:buClr>
              <a:buSzPct val="75000"/>
              <a:buFont typeface="Courier New"/>
              <a:buChar char="o"/>
            </a:pPr>
            <a:r>
              <a:rPr lang="en-US" dirty="0" smtClean="0">
                <a:solidFill>
                  <a:schemeClr val="bg1">
                    <a:lumMod val="95000"/>
                  </a:schemeClr>
                </a:solidFill>
                <a:latin typeface="Apple Casual"/>
                <a:cs typeface="Apple Casual"/>
              </a:rPr>
              <a:t>Size:  12</a:t>
            </a:r>
          </a:p>
        </p:txBody>
      </p:sp>
      <p:pic>
        <p:nvPicPr>
          <p:cNvPr id="4" name="Picture 3"/>
          <p:cNvPicPr>
            <a:picLocks noChangeAspect="1"/>
          </p:cNvPicPr>
          <p:nvPr/>
        </p:nvPicPr>
        <p:blipFill>
          <a:blip r:embed="rId2"/>
          <a:stretch>
            <a:fillRect/>
          </a:stretch>
        </p:blipFill>
        <p:spPr>
          <a:xfrm>
            <a:off x="6208657" y="3277768"/>
            <a:ext cx="2632616" cy="3000132"/>
          </a:xfrm>
          <a:prstGeom prst="rect">
            <a:avLst/>
          </a:prstGeom>
        </p:spPr>
      </p:pic>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80130" y="361271"/>
            <a:ext cx="6813567" cy="769441"/>
          </a:xfrm>
          <a:prstGeom prst="rect">
            <a:avLst/>
          </a:prstGeom>
        </p:spPr>
        <p:txBody>
          <a:bodyPr wrap="none" anchor="t">
            <a:spAutoFit/>
          </a:bodyPr>
          <a:lstStyle/>
          <a:p>
            <a:pPr algn="dist"/>
            <a:r>
              <a:rPr lang="en-US" sz="4400" dirty="0" smtClean="0">
                <a:solidFill>
                  <a:schemeClr val="accent6">
                    <a:lumMod val="75000"/>
                  </a:schemeClr>
                </a:solidFill>
                <a:latin typeface="Apple Casual"/>
                <a:cs typeface="Apple Casual"/>
              </a:rPr>
              <a:t>Paragraph 1: Introduction</a:t>
            </a:r>
            <a:endParaRPr lang="en-US" sz="4400" dirty="0"/>
          </a:p>
        </p:txBody>
      </p:sp>
      <p:sp>
        <p:nvSpPr>
          <p:cNvPr id="4" name="Content Placeholder 2"/>
          <p:cNvSpPr txBox="1">
            <a:spLocks/>
          </p:cNvSpPr>
          <p:nvPr/>
        </p:nvSpPr>
        <p:spPr>
          <a:xfrm>
            <a:off x="1931830" y="1094704"/>
            <a:ext cx="6993331" cy="5434885"/>
          </a:xfrm>
          <a:prstGeom prst="rect">
            <a:avLst/>
          </a:prstGeom>
        </p:spPr>
        <p:txBody>
          <a:bodyPr anchor="t"/>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
                <a:schemeClr val="accent6">
                  <a:lumMod val="75000"/>
                </a:schemeClr>
              </a:buClr>
              <a:buSzPct val="75000"/>
              <a:buFont typeface="Courier New" pitchFamily="49" charset="0"/>
              <a:buChar char="o"/>
            </a:pPr>
            <a:r>
              <a:rPr lang="en-US" sz="2800" dirty="0" smtClean="0">
                <a:solidFill>
                  <a:schemeClr val="bg1">
                    <a:lumMod val="95000"/>
                  </a:schemeClr>
                </a:solidFill>
                <a:latin typeface="Apple Casual"/>
                <a:cs typeface="Apple Casual"/>
              </a:rPr>
              <a:t>Title</a:t>
            </a:r>
          </a:p>
          <a:p>
            <a:pPr>
              <a:buClr>
                <a:schemeClr val="accent6">
                  <a:lumMod val="75000"/>
                </a:schemeClr>
              </a:buClr>
              <a:buSzPct val="75000"/>
              <a:buFont typeface="Courier New" pitchFamily="49" charset="0"/>
              <a:buChar char="o"/>
            </a:pPr>
            <a:r>
              <a:rPr lang="en-US" sz="2800" dirty="0" smtClean="0">
                <a:solidFill>
                  <a:schemeClr val="bg1">
                    <a:lumMod val="95000"/>
                  </a:schemeClr>
                </a:solidFill>
                <a:latin typeface="Apple Casual"/>
                <a:cs typeface="Apple Casual"/>
              </a:rPr>
              <a:t>Author’s Name</a:t>
            </a:r>
          </a:p>
          <a:p>
            <a:pPr>
              <a:buClr>
                <a:schemeClr val="accent6">
                  <a:lumMod val="75000"/>
                </a:schemeClr>
              </a:buClr>
              <a:buSzPct val="75000"/>
              <a:buFont typeface="Courier New" pitchFamily="49" charset="0"/>
              <a:buChar char="o"/>
            </a:pPr>
            <a:r>
              <a:rPr lang="en-US" sz="2800" dirty="0" smtClean="0">
                <a:solidFill>
                  <a:schemeClr val="bg1">
                    <a:lumMod val="95000"/>
                  </a:schemeClr>
                </a:solidFill>
                <a:latin typeface="Apple Casual"/>
                <a:cs typeface="Apple Casual"/>
              </a:rPr>
              <a:t>Similar Works Done by the Author</a:t>
            </a:r>
          </a:p>
          <a:p>
            <a:pPr>
              <a:buClr>
                <a:schemeClr val="accent6">
                  <a:lumMod val="75000"/>
                </a:schemeClr>
              </a:buClr>
              <a:buSzPct val="75000"/>
              <a:buFont typeface="Courier New" pitchFamily="49" charset="0"/>
              <a:buChar char="o"/>
            </a:pPr>
            <a:r>
              <a:rPr lang="en-US" sz="2800" dirty="0" smtClean="0">
                <a:solidFill>
                  <a:schemeClr val="bg1">
                    <a:lumMod val="95000"/>
                  </a:schemeClr>
                </a:solidFill>
                <a:latin typeface="Apple Casual"/>
                <a:cs typeface="Apple Casual"/>
              </a:rPr>
              <a:t>Major Characters (Explain </a:t>
            </a:r>
            <a:r>
              <a:rPr lang="en-US" sz="2800" dirty="0">
                <a:solidFill>
                  <a:schemeClr val="bg1">
                    <a:lumMod val="95000"/>
                  </a:schemeClr>
                </a:solidFill>
                <a:latin typeface="Apple Casual"/>
                <a:cs typeface="Apple Casual"/>
              </a:rPr>
              <a:t>T</a:t>
            </a:r>
            <a:r>
              <a:rPr lang="en-US" sz="2800" dirty="0" smtClean="0">
                <a:solidFill>
                  <a:schemeClr val="bg1">
                    <a:lumMod val="95000"/>
                  </a:schemeClr>
                </a:solidFill>
                <a:latin typeface="Apple Casual"/>
                <a:cs typeface="Apple Casual"/>
              </a:rPr>
              <a:t>heir Roles)</a:t>
            </a:r>
          </a:p>
          <a:p>
            <a:pPr>
              <a:buClr>
                <a:schemeClr val="accent6">
                  <a:lumMod val="75000"/>
                </a:schemeClr>
              </a:buClr>
              <a:buSzPct val="75000"/>
              <a:buFont typeface="Courier New" pitchFamily="49" charset="0"/>
              <a:buChar char="o"/>
            </a:pPr>
            <a:r>
              <a:rPr lang="en-US" sz="2800" dirty="0" smtClean="0">
                <a:solidFill>
                  <a:schemeClr val="bg1">
                    <a:lumMod val="95000"/>
                  </a:schemeClr>
                </a:solidFill>
                <a:latin typeface="Apple Casual"/>
                <a:cs typeface="Apple Casual"/>
              </a:rPr>
              <a:t>Setting (Where, When, Atmosphere)</a:t>
            </a:r>
          </a:p>
          <a:p>
            <a:pPr>
              <a:buClr>
                <a:schemeClr val="accent6">
                  <a:lumMod val="75000"/>
                </a:schemeClr>
              </a:buClr>
              <a:buSzPct val="75000"/>
              <a:buFont typeface="Courier New" pitchFamily="49" charset="0"/>
              <a:buChar char="o"/>
            </a:pPr>
            <a:r>
              <a:rPr lang="en-US" sz="2800" dirty="0" smtClean="0">
                <a:solidFill>
                  <a:schemeClr val="bg1">
                    <a:lumMod val="95000"/>
                  </a:schemeClr>
                </a:solidFill>
                <a:latin typeface="Apple Casual"/>
                <a:cs typeface="Apple Casual"/>
              </a:rPr>
              <a:t>Point of View</a:t>
            </a:r>
          </a:p>
          <a:p>
            <a:pPr>
              <a:buClr>
                <a:schemeClr val="accent6">
                  <a:lumMod val="75000"/>
                </a:schemeClr>
              </a:buClr>
              <a:buSzPct val="75000"/>
              <a:buFont typeface="Courier New" pitchFamily="49" charset="0"/>
              <a:buChar char="o"/>
            </a:pPr>
            <a:r>
              <a:rPr lang="en-US" sz="2800" dirty="0" smtClean="0">
                <a:solidFill>
                  <a:schemeClr val="bg1">
                    <a:lumMod val="95000"/>
                  </a:schemeClr>
                </a:solidFill>
                <a:latin typeface="Apple Casual"/>
                <a:cs typeface="Apple Casual"/>
              </a:rPr>
              <a:t>Written in Third Person</a:t>
            </a:r>
          </a:p>
        </p:txBody>
      </p:sp>
    </p:spTree>
    <p:extLst>
      <p:ext uri="{BB962C8B-B14F-4D97-AF65-F5344CB8AC3E}">
        <p14:creationId xmlns:p14="http://schemas.microsoft.com/office/powerpoint/2010/main" val="231858549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80130" y="361271"/>
            <a:ext cx="6813567" cy="769441"/>
          </a:xfrm>
          <a:prstGeom prst="rect">
            <a:avLst/>
          </a:prstGeom>
        </p:spPr>
        <p:txBody>
          <a:bodyPr wrap="none" anchor="t">
            <a:spAutoFit/>
          </a:bodyPr>
          <a:lstStyle/>
          <a:p>
            <a:pPr algn="dist"/>
            <a:r>
              <a:rPr lang="en-US" sz="4400" dirty="0" smtClean="0">
                <a:solidFill>
                  <a:schemeClr val="accent6">
                    <a:lumMod val="75000"/>
                  </a:schemeClr>
                </a:solidFill>
                <a:latin typeface="Apple Casual"/>
                <a:cs typeface="Apple Casual"/>
              </a:rPr>
              <a:t>Paragraph 1: Introduction</a:t>
            </a:r>
            <a:endParaRPr lang="en-US" sz="4400" dirty="0"/>
          </a:p>
        </p:txBody>
      </p:sp>
      <p:sp>
        <p:nvSpPr>
          <p:cNvPr id="4" name="Content Placeholder 2"/>
          <p:cNvSpPr txBox="1">
            <a:spLocks/>
          </p:cNvSpPr>
          <p:nvPr/>
        </p:nvSpPr>
        <p:spPr>
          <a:xfrm>
            <a:off x="1689617" y="1094704"/>
            <a:ext cx="6993331" cy="5434885"/>
          </a:xfrm>
          <a:prstGeom prst="rect">
            <a:avLst/>
          </a:prstGeom>
        </p:spPr>
        <p:txBody>
          <a:bodyPr anchor="t"/>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chemeClr val="accent6">
                  <a:lumMod val="75000"/>
                </a:schemeClr>
              </a:buClr>
              <a:buSzPct val="75000"/>
              <a:buNone/>
            </a:pPr>
            <a:r>
              <a:rPr lang="en-US" sz="2800" dirty="0">
                <a:solidFill>
                  <a:schemeClr val="bg1">
                    <a:lumMod val="95000"/>
                  </a:schemeClr>
                </a:solidFill>
                <a:latin typeface="Apple Casual"/>
                <a:cs typeface="Apple Casual"/>
              </a:rPr>
              <a:t>	</a:t>
            </a:r>
            <a:r>
              <a:rPr lang="en-US" sz="2400" u="sng" dirty="0" smtClean="0">
                <a:solidFill>
                  <a:schemeClr val="bg1">
                    <a:lumMod val="95000"/>
                  </a:schemeClr>
                </a:solidFill>
                <a:latin typeface="Apple Casual"/>
                <a:cs typeface="Apple Casual"/>
              </a:rPr>
              <a:t>Hansel and Gretel</a:t>
            </a:r>
            <a:r>
              <a:rPr lang="en-US" sz="2400" dirty="0" smtClean="0">
                <a:solidFill>
                  <a:schemeClr val="bg1">
                    <a:lumMod val="95000"/>
                  </a:schemeClr>
                </a:solidFill>
                <a:latin typeface="Apple Casual"/>
                <a:cs typeface="Apple Casual"/>
              </a:rPr>
              <a:t>, retold by Sue Graves, was originally written by Jacob and Wilhelm Grimm in 1812.  The brothers are also known for creating </a:t>
            </a:r>
            <a:r>
              <a:rPr lang="en-US" sz="2400" u="sng" dirty="0" smtClean="0">
                <a:solidFill>
                  <a:schemeClr val="bg1">
                    <a:lumMod val="95000"/>
                  </a:schemeClr>
                </a:solidFill>
                <a:latin typeface="Apple Casual"/>
                <a:cs typeface="Apple Casual"/>
              </a:rPr>
              <a:t>Cinderella</a:t>
            </a:r>
            <a:r>
              <a:rPr lang="en-US" sz="2400" dirty="0" smtClean="0">
                <a:solidFill>
                  <a:schemeClr val="bg1">
                    <a:lumMod val="95000"/>
                  </a:schemeClr>
                </a:solidFill>
                <a:latin typeface="Apple Casual"/>
                <a:cs typeface="Apple Casual"/>
              </a:rPr>
              <a:t>, </a:t>
            </a:r>
            <a:r>
              <a:rPr lang="en-US" sz="2400" u="sng" dirty="0" smtClean="0">
                <a:solidFill>
                  <a:schemeClr val="bg1">
                    <a:lumMod val="95000"/>
                  </a:schemeClr>
                </a:solidFill>
                <a:latin typeface="Apple Casual"/>
                <a:cs typeface="Apple Casual"/>
              </a:rPr>
              <a:t>The Frog Prince</a:t>
            </a:r>
            <a:r>
              <a:rPr lang="en-US" sz="2400" dirty="0" smtClean="0">
                <a:solidFill>
                  <a:schemeClr val="bg1">
                    <a:lumMod val="95000"/>
                  </a:schemeClr>
                </a:solidFill>
                <a:latin typeface="Apple Casual"/>
                <a:cs typeface="Apple Casual"/>
              </a:rPr>
              <a:t>, and </a:t>
            </a:r>
            <a:r>
              <a:rPr lang="en-US" sz="2400" u="sng" dirty="0" smtClean="0">
                <a:solidFill>
                  <a:schemeClr val="bg1">
                    <a:lumMod val="95000"/>
                  </a:schemeClr>
                </a:solidFill>
                <a:latin typeface="Apple Casual"/>
                <a:cs typeface="Apple Casual"/>
              </a:rPr>
              <a:t>Sleeping Beauty</a:t>
            </a:r>
            <a:r>
              <a:rPr lang="en-US" sz="2400" dirty="0" smtClean="0">
                <a:solidFill>
                  <a:schemeClr val="bg1">
                    <a:lumMod val="95000"/>
                  </a:schemeClr>
                </a:solidFill>
                <a:latin typeface="Apple Casual"/>
                <a:cs typeface="Apple Casual"/>
              </a:rPr>
              <a:t>. The story consists of five major characters.  Hansel and Gretel are young siblings who live with their submissive father and cruel stepmother. The last character, the main antagonist, is the witch who lives deep in the forest. The story takes place in a wooded area sometime in the distant past.  The atmosphere is tense and diabolical.  Last but not least, </a:t>
            </a:r>
            <a:r>
              <a:rPr lang="en-US" sz="2400" dirty="0">
                <a:solidFill>
                  <a:schemeClr val="bg1">
                    <a:lumMod val="95000"/>
                  </a:schemeClr>
                </a:solidFill>
                <a:latin typeface="Apple Casual"/>
                <a:cs typeface="Apple Casual"/>
              </a:rPr>
              <a:t>t</a:t>
            </a:r>
            <a:r>
              <a:rPr lang="en-US" sz="2400" dirty="0" smtClean="0">
                <a:solidFill>
                  <a:schemeClr val="bg1">
                    <a:lumMod val="95000"/>
                  </a:schemeClr>
                </a:solidFill>
                <a:latin typeface="Apple Casual"/>
                <a:cs typeface="Apple Casual"/>
              </a:rPr>
              <a:t>he story is told in third person from the children’s point of view.</a:t>
            </a:r>
          </a:p>
        </p:txBody>
      </p:sp>
    </p:spTree>
    <p:extLst>
      <p:ext uri="{BB962C8B-B14F-4D97-AF65-F5344CB8AC3E}">
        <p14:creationId xmlns:p14="http://schemas.microsoft.com/office/powerpoint/2010/main" val="177472020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61159" y="361271"/>
            <a:ext cx="5851516" cy="769441"/>
          </a:xfrm>
          <a:prstGeom prst="rect">
            <a:avLst/>
          </a:prstGeom>
        </p:spPr>
        <p:txBody>
          <a:bodyPr wrap="none" anchor="t">
            <a:spAutoFit/>
          </a:bodyPr>
          <a:lstStyle/>
          <a:p>
            <a:pPr algn="dist"/>
            <a:r>
              <a:rPr lang="en-US" sz="4400" dirty="0" smtClean="0">
                <a:solidFill>
                  <a:schemeClr val="accent6">
                    <a:lumMod val="75000"/>
                  </a:schemeClr>
                </a:solidFill>
                <a:latin typeface="Apple Casual"/>
                <a:cs typeface="Apple Casual"/>
              </a:rPr>
              <a:t>Paragraph 2: Synopsis</a:t>
            </a:r>
            <a:endParaRPr lang="en-US" sz="4400" dirty="0"/>
          </a:p>
        </p:txBody>
      </p:sp>
      <p:sp>
        <p:nvSpPr>
          <p:cNvPr id="4" name="Content Placeholder 2"/>
          <p:cNvSpPr txBox="1">
            <a:spLocks/>
          </p:cNvSpPr>
          <p:nvPr/>
        </p:nvSpPr>
        <p:spPr>
          <a:xfrm>
            <a:off x="1931830" y="1094704"/>
            <a:ext cx="6993331" cy="5434885"/>
          </a:xfrm>
          <a:prstGeom prst="rect">
            <a:avLst/>
          </a:prstGeom>
        </p:spPr>
        <p:txBody>
          <a:bodyPr anchor="t"/>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
                <a:schemeClr val="accent6">
                  <a:lumMod val="75000"/>
                </a:schemeClr>
              </a:buClr>
              <a:buSzPct val="75000"/>
              <a:buFont typeface="Courier New" pitchFamily="49" charset="0"/>
              <a:buChar char="o"/>
            </a:pPr>
            <a:r>
              <a:rPr lang="en-US" sz="2800" dirty="0" smtClean="0">
                <a:solidFill>
                  <a:schemeClr val="bg1">
                    <a:lumMod val="95000"/>
                  </a:schemeClr>
                </a:solidFill>
                <a:latin typeface="Apple Casual"/>
                <a:cs typeface="Apple Casual"/>
              </a:rPr>
              <a:t>Events Organized in Chronological Order</a:t>
            </a:r>
          </a:p>
          <a:p>
            <a:pPr>
              <a:buClr>
                <a:schemeClr val="accent6">
                  <a:lumMod val="75000"/>
                </a:schemeClr>
              </a:buClr>
              <a:buSzPct val="75000"/>
              <a:buFont typeface="Courier New" pitchFamily="49" charset="0"/>
              <a:buChar char="o"/>
            </a:pPr>
            <a:r>
              <a:rPr lang="en-US" sz="2800" dirty="0" smtClean="0">
                <a:solidFill>
                  <a:schemeClr val="bg1">
                    <a:lumMod val="95000"/>
                  </a:schemeClr>
                </a:solidFill>
                <a:latin typeface="Apple Casual"/>
                <a:cs typeface="Apple Casual"/>
              </a:rPr>
              <a:t>Synopsis is 1/5 of Report</a:t>
            </a:r>
          </a:p>
          <a:p>
            <a:pPr>
              <a:buClr>
                <a:schemeClr val="accent6">
                  <a:lumMod val="75000"/>
                </a:schemeClr>
              </a:buClr>
              <a:buSzPct val="75000"/>
              <a:buFont typeface="Courier New" pitchFamily="49" charset="0"/>
              <a:buChar char="o"/>
            </a:pPr>
            <a:r>
              <a:rPr lang="en-US" sz="2800" dirty="0" smtClean="0">
                <a:solidFill>
                  <a:schemeClr val="bg1">
                    <a:lumMod val="95000"/>
                  </a:schemeClr>
                </a:solidFill>
                <a:latin typeface="Apple Casual"/>
                <a:cs typeface="Apple Casual"/>
              </a:rPr>
              <a:t>Use Transitions</a:t>
            </a:r>
          </a:p>
          <a:p>
            <a:pPr>
              <a:buClr>
                <a:schemeClr val="accent6">
                  <a:lumMod val="75000"/>
                </a:schemeClr>
              </a:buClr>
              <a:buSzPct val="75000"/>
              <a:buFont typeface="Courier New" pitchFamily="49" charset="0"/>
              <a:buChar char="o"/>
            </a:pPr>
            <a:r>
              <a:rPr lang="en-US" sz="2800" dirty="0" smtClean="0">
                <a:solidFill>
                  <a:schemeClr val="bg1">
                    <a:lumMod val="95000"/>
                  </a:schemeClr>
                </a:solidFill>
                <a:latin typeface="Apple Casual"/>
                <a:cs typeface="Apple Casual"/>
              </a:rPr>
              <a:t>Use Action Verbs</a:t>
            </a:r>
          </a:p>
          <a:p>
            <a:pPr>
              <a:buClr>
                <a:schemeClr val="accent6">
                  <a:lumMod val="75000"/>
                </a:schemeClr>
              </a:buClr>
              <a:buSzPct val="75000"/>
              <a:buFont typeface="Courier New" pitchFamily="49" charset="0"/>
              <a:buChar char="o"/>
            </a:pPr>
            <a:r>
              <a:rPr lang="en-US" sz="2800" dirty="0" smtClean="0">
                <a:solidFill>
                  <a:schemeClr val="bg1">
                    <a:lumMod val="95000"/>
                  </a:schemeClr>
                </a:solidFill>
                <a:latin typeface="Apple Casual"/>
                <a:cs typeface="Apple Casual"/>
              </a:rPr>
              <a:t>Written in Third Person</a:t>
            </a:r>
          </a:p>
        </p:txBody>
      </p:sp>
    </p:spTree>
    <p:extLst>
      <p:ext uri="{BB962C8B-B14F-4D97-AF65-F5344CB8AC3E}">
        <p14:creationId xmlns:p14="http://schemas.microsoft.com/office/powerpoint/2010/main" val="236468167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61157" y="361271"/>
            <a:ext cx="5851516" cy="769441"/>
          </a:xfrm>
          <a:prstGeom prst="rect">
            <a:avLst/>
          </a:prstGeom>
        </p:spPr>
        <p:txBody>
          <a:bodyPr wrap="none" anchor="t">
            <a:spAutoFit/>
          </a:bodyPr>
          <a:lstStyle/>
          <a:p>
            <a:pPr algn="dist"/>
            <a:r>
              <a:rPr lang="en-US" sz="4400" dirty="0" smtClean="0">
                <a:solidFill>
                  <a:schemeClr val="accent6">
                    <a:lumMod val="75000"/>
                  </a:schemeClr>
                </a:solidFill>
                <a:latin typeface="Apple Casual"/>
                <a:cs typeface="Apple Casual"/>
              </a:rPr>
              <a:t>Paragraph 2: Synopsis</a:t>
            </a:r>
            <a:endParaRPr lang="en-US" sz="4400" dirty="0"/>
          </a:p>
        </p:txBody>
      </p:sp>
      <p:sp>
        <p:nvSpPr>
          <p:cNvPr id="4" name="Content Placeholder 2"/>
          <p:cNvSpPr txBox="1">
            <a:spLocks/>
          </p:cNvSpPr>
          <p:nvPr/>
        </p:nvSpPr>
        <p:spPr>
          <a:xfrm>
            <a:off x="1689617" y="1094704"/>
            <a:ext cx="6993331" cy="5434885"/>
          </a:xfrm>
          <a:prstGeom prst="rect">
            <a:avLst/>
          </a:prstGeom>
        </p:spPr>
        <p:txBody>
          <a:bodyPr anchor="t"/>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chemeClr val="accent6">
                  <a:lumMod val="75000"/>
                </a:schemeClr>
              </a:buClr>
              <a:buSzPct val="75000"/>
              <a:buNone/>
            </a:pPr>
            <a:r>
              <a:rPr lang="en-US" sz="2000" dirty="0" smtClean="0">
                <a:solidFill>
                  <a:schemeClr val="bg1">
                    <a:lumMod val="95000"/>
                  </a:schemeClr>
                </a:solidFill>
                <a:latin typeface="Apple Casual"/>
                <a:cs typeface="Apple Casual"/>
              </a:rPr>
              <a:t>	</a:t>
            </a:r>
            <a:r>
              <a:rPr lang="en-US" sz="1900" dirty="0" smtClean="0">
                <a:solidFill>
                  <a:schemeClr val="bg1">
                    <a:lumMod val="95000"/>
                  </a:schemeClr>
                </a:solidFill>
                <a:latin typeface="Apple Casual"/>
                <a:cs typeface="Apple Casual"/>
              </a:rPr>
              <a:t>Hansel and Gretel lived with their father and stepmother in a small cottage near the edge of a forest.  The family was poverty stricken and as a result, the stepmother lashed out at the children. When the food finally ran out, she demanded the father abandon his kids in the woods.  Because the father was afraid of the stepmother too, he betrayed his children and led them into the forest. It took him two attempts, but he eventually managed to desert them in the woods. Frightened and alone, the two siblings stumbled across a house made of delicious goodies. The owner of the cottage, an evil witch, imprisoned Hansel and forced Gretel to be her maid. Her intentions were to fatten up the boy and eventually eat him. One fateful day Gretel was forced to prepare a cauldron of boiling water.  Fortunately, she tricked the witch and pushed her into the scalding brew, killing her instantly.  The children eventually found their way home and were happily reunited with their father, who now lived alone.</a:t>
            </a:r>
          </a:p>
        </p:txBody>
      </p:sp>
    </p:spTree>
    <p:extLst>
      <p:ext uri="{BB962C8B-B14F-4D97-AF65-F5344CB8AC3E}">
        <p14:creationId xmlns:p14="http://schemas.microsoft.com/office/powerpoint/2010/main" val="383662399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16239" y="361271"/>
            <a:ext cx="6741356" cy="769441"/>
          </a:xfrm>
          <a:prstGeom prst="rect">
            <a:avLst/>
          </a:prstGeom>
        </p:spPr>
        <p:txBody>
          <a:bodyPr wrap="none" anchor="t">
            <a:spAutoFit/>
          </a:bodyPr>
          <a:lstStyle/>
          <a:p>
            <a:pPr algn="dist"/>
            <a:r>
              <a:rPr lang="en-US" sz="4400" dirty="0" smtClean="0">
                <a:solidFill>
                  <a:schemeClr val="accent6">
                    <a:lumMod val="75000"/>
                  </a:schemeClr>
                </a:solidFill>
                <a:latin typeface="Apple Casual"/>
                <a:cs typeface="Apple Casual"/>
              </a:rPr>
              <a:t>Paragraph 3: First Theme</a:t>
            </a:r>
            <a:endParaRPr lang="en-US" sz="4400" dirty="0"/>
          </a:p>
        </p:txBody>
      </p:sp>
      <p:sp>
        <p:nvSpPr>
          <p:cNvPr id="4" name="Content Placeholder 2"/>
          <p:cNvSpPr txBox="1">
            <a:spLocks/>
          </p:cNvSpPr>
          <p:nvPr/>
        </p:nvSpPr>
        <p:spPr>
          <a:xfrm>
            <a:off x="1931830" y="1094704"/>
            <a:ext cx="6993331" cy="5434885"/>
          </a:xfrm>
          <a:prstGeom prst="rect">
            <a:avLst/>
          </a:prstGeom>
        </p:spPr>
        <p:txBody>
          <a:bodyPr anchor="t"/>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
                <a:schemeClr val="accent6">
                  <a:lumMod val="75000"/>
                </a:schemeClr>
              </a:buClr>
              <a:buSzPct val="75000"/>
              <a:buFont typeface="Courier New" pitchFamily="49" charset="0"/>
              <a:buChar char="o"/>
            </a:pPr>
            <a:r>
              <a:rPr lang="en-US" sz="2800" dirty="0" smtClean="0">
                <a:solidFill>
                  <a:schemeClr val="bg1">
                    <a:lumMod val="95000"/>
                  </a:schemeClr>
                </a:solidFill>
                <a:latin typeface="Apple Casual"/>
                <a:cs typeface="Apple Casual"/>
              </a:rPr>
              <a:t>Explain First Theme</a:t>
            </a:r>
          </a:p>
          <a:p>
            <a:pPr>
              <a:buClr>
                <a:schemeClr val="accent6">
                  <a:lumMod val="75000"/>
                </a:schemeClr>
              </a:buClr>
              <a:buSzPct val="75000"/>
              <a:buFont typeface="Courier New" pitchFamily="49" charset="0"/>
              <a:buChar char="o"/>
            </a:pPr>
            <a:r>
              <a:rPr lang="en-US" sz="2800" dirty="0" smtClean="0">
                <a:solidFill>
                  <a:schemeClr val="bg1">
                    <a:lumMod val="95000"/>
                  </a:schemeClr>
                </a:solidFill>
                <a:latin typeface="Apple Casual"/>
                <a:cs typeface="Apple Casual"/>
              </a:rPr>
              <a:t>Specific Incidents/Examples</a:t>
            </a:r>
          </a:p>
          <a:p>
            <a:pPr>
              <a:buClr>
                <a:schemeClr val="accent6">
                  <a:lumMod val="75000"/>
                </a:schemeClr>
              </a:buClr>
              <a:buSzPct val="75000"/>
              <a:buFont typeface="Courier New" pitchFamily="49" charset="0"/>
              <a:buChar char="o"/>
            </a:pPr>
            <a:r>
              <a:rPr lang="en-US" sz="2800" dirty="0" smtClean="0">
                <a:solidFill>
                  <a:schemeClr val="bg1">
                    <a:lumMod val="95000"/>
                  </a:schemeClr>
                </a:solidFill>
                <a:latin typeface="Apple Casual"/>
                <a:cs typeface="Apple Casual"/>
              </a:rPr>
              <a:t>Supporting Quote with Page Number</a:t>
            </a:r>
          </a:p>
          <a:p>
            <a:pPr>
              <a:buClr>
                <a:schemeClr val="accent6">
                  <a:lumMod val="75000"/>
                </a:schemeClr>
              </a:buClr>
              <a:buSzPct val="75000"/>
              <a:buFont typeface="Courier New" pitchFamily="49" charset="0"/>
              <a:buChar char="o"/>
            </a:pPr>
            <a:r>
              <a:rPr lang="en-US" sz="2800" dirty="0" smtClean="0">
                <a:solidFill>
                  <a:schemeClr val="bg1">
                    <a:lumMod val="95000"/>
                  </a:schemeClr>
                </a:solidFill>
                <a:latin typeface="Apple Casual"/>
                <a:cs typeface="Apple Casual"/>
              </a:rPr>
              <a:t>Why is This Theme Important to the Story?</a:t>
            </a:r>
          </a:p>
          <a:p>
            <a:pPr>
              <a:buClr>
                <a:schemeClr val="accent6">
                  <a:lumMod val="75000"/>
                </a:schemeClr>
              </a:buClr>
              <a:buSzPct val="75000"/>
              <a:buFont typeface="Courier New" pitchFamily="49" charset="0"/>
              <a:buChar char="o"/>
            </a:pPr>
            <a:r>
              <a:rPr lang="en-US" sz="2800" dirty="0" smtClean="0">
                <a:solidFill>
                  <a:schemeClr val="bg1">
                    <a:lumMod val="95000"/>
                  </a:schemeClr>
                </a:solidFill>
                <a:latin typeface="Apple Casual"/>
                <a:cs typeface="Apple Casual"/>
              </a:rPr>
              <a:t>Written in Third Person</a:t>
            </a:r>
          </a:p>
        </p:txBody>
      </p:sp>
    </p:spTree>
    <p:extLst>
      <p:ext uri="{BB962C8B-B14F-4D97-AF65-F5344CB8AC3E}">
        <p14:creationId xmlns:p14="http://schemas.microsoft.com/office/powerpoint/2010/main" val="99132212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16239" y="361271"/>
            <a:ext cx="6741356" cy="769441"/>
          </a:xfrm>
          <a:prstGeom prst="rect">
            <a:avLst/>
          </a:prstGeom>
        </p:spPr>
        <p:txBody>
          <a:bodyPr wrap="none" anchor="t">
            <a:spAutoFit/>
          </a:bodyPr>
          <a:lstStyle/>
          <a:p>
            <a:pPr algn="dist"/>
            <a:r>
              <a:rPr lang="en-US" sz="4400" dirty="0" smtClean="0">
                <a:solidFill>
                  <a:schemeClr val="accent6">
                    <a:lumMod val="75000"/>
                  </a:schemeClr>
                </a:solidFill>
                <a:latin typeface="Apple Casual"/>
                <a:cs typeface="Apple Casual"/>
              </a:rPr>
              <a:t>Paragraph 3: First Theme</a:t>
            </a:r>
            <a:endParaRPr lang="en-US" sz="4400" dirty="0"/>
          </a:p>
        </p:txBody>
      </p:sp>
      <p:sp>
        <p:nvSpPr>
          <p:cNvPr id="4" name="Content Placeholder 2"/>
          <p:cNvSpPr txBox="1">
            <a:spLocks/>
          </p:cNvSpPr>
          <p:nvPr/>
        </p:nvSpPr>
        <p:spPr>
          <a:xfrm>
            <a:off x="1689617" y="1094704"/>
            <a:ext cx="6993331" cy="5434885"/>
          </a:xfrm>
          <a:prstGeom prst="rect">
            <a:avLst/>
          </a:prstGeom>
          <a:ln>
            <a:solidFill>
              <a:schemeClr val="bg1"/>
            </a:solidFill>
          </a:ln>
        </p:spPr>
        <p:txBody>
          <a:bodyPr anchor="t"/>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chemeClr val="accent6">
                  <a:lumMod val="75000"/>
                </a:schemeClr>
              </a:buClr>
              <a:buSzPct val="75000"/>
              <a:buNone/>
            </a:pPr>
            <a:r>
              <a:rPr lang="en-US" sz="2000" dirty="0" smtClean="0">
                <a:solidFill>
                  <a:schemeClr val="bg1">
                    <a:lumMod val="95000"/>
                  </a:schemeClr>
                </a:solidFill>
                <a:latin typeface="Apple Casual"/>
                <a:cs typeface="Apple Casual"/>
              </a:rPr>
              <a:t>	</a:t>
            </a:r>
            <a:r>
              <a:rPr lang="en-US" sz="2300" dirty="0" smtClean="0">
                <a:solidFill>
                  <a:schemeClr val="bg1">
                    <a:lumMod val="95000"/>
                  </a:schemeClr>
                </a:solidFill>
                <a:latin typeface="Apple Casual"/>
                <a:cs typeface="Apple Casual"/>
              </a:rPr>
              <a:t>Absolute poverty or destitution is the first theme. By definition, absolute poverty is “a condition characterized by severe deprivation of basic human needs such as food, clean water, and safety.”  Because this is a children’s book, details about their poverty is scarce but eventually the family has no food. The evidence of this is found on page 10, “Hansel and Gretel were hungry. ‘We have no food,’ said their father.” Without the strain of poverty, the father would have never abandoned his children in the woods. Additionally if the children had not been starving, they might have realized the danger lurking from a house made of cake and candy.      </a:t>
            </a:r>
          </a:p>
          <a:p>
            <a:pPr marL="0" indent="0">
              <a:buClr>
                <a:schemeClr val="accent6">
                  <a:lumMod val="75000"/>
                </a:schemeClr>
              </a:buClr>
              <a:buSzPct val="75000"/>
              <a:buNone/>
            </a:pPr>
            <a:r>
              <a:rPr lang="en-US" sz="2000" dirty="0" smtClean="0"/>
              <a:t>‘</a:t>
            </a:r>
            <a:endParaRPr lang="en-US" sz="1600" dirty="0" smtClean="0">
              <a:solidFill>
                <a:schemeClr val="bg1">
                  <a:lumMod val="75000"/>
                </a:schemeClr>
              </a:solidFill>
              <a:latin typeface="Apple Casual"/>
              <a:cs typeface="Apple Casual"/>
            </a:endParaRPr>
          </a:p>
        </p:txBody>
      </p:sp>
    </p:spTree>
    <p:extLst>
      <p:ext uri="{BB962C8B-B14F-4D97-AF65-F5344CB8AC3E}">
        <p14:creationId xmlns:p14="http://schemas.microsoft.com/office/powerpoint/2010/main" val="386917844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38353" y="361271"/>
            <a:ext cx="7297132" cy="769441"/>
          </a:xfrm>
          <a:prstGeom prst="rect">
            <a:avLst/>
          </a:prstGeom>
        </p:spPr>
        <p:txBody>
          <a:bodyPr wrap="none" anchor="t">
            <a:spAutoFit/>
          </a:bodyPr>
          <a:lstStyle/>
          <a:p>
            <a:pPr algn="dist"/>
            <a:r>
              <a:rPr lang="en-US" sz="4400" dirty="0" smtClean="0">
                <a:solidFill>
                  <a:schemeClr val="accent6">
                    <a:lumMod val="75000"/>
                  </a:schemeClr>
                </a:solidFill>
                <a:latin typeface="Apple Casual"/>
                <a:cs typeface="Apple Casual"/>
              </a:rPr>
              <a:t>Paragraph 4: Second Theme</a:t>
            </a:r>
            <a:endParaRPr lang="en-US" sz="4400" dirty="0"/>
          </a:p>
        </p:txBody>
      </p:sp>
      <p:sp>
        <p:nvSpPr>
          <p:cNvPr id="4" name="Content Placeholder 2"/>
          <p:cNvSpPr txBox="1">
            <a:spLocks/>
          </p:cNvSpPr>
          <p:nvPr/>
        </p:nvSpPr>
        <p:spPr>
          <a:xfrm>
            <a:off x="1931830" y="1094704"/>
            <a:ext cx="6993331" cy="5434885"/>
          </a:xfrm>
          <a:prstGeom prst="rect">
            <a:avLst/>
          </a:prstGeom>
        </p:spPr>
        <p:txBody>
          <a:bodyPr anchor="t"/>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
                <a:schemeClr val="accent6">
                  <a:lumMod val="75000"/>
                </a:schemeClr>
              </a:buClr>
              <a:buSzPct val="75000"/>
              <a:buFont typeface="Courier New" pitchFamily="49" charset="0"/>
              <a:buChar char="o"/>
            </a:pPr>
            <a:r>
              <a:rPr lang="en-US" sz="2800" dirty="0" smtClean="0">
                <a:solidFill>
                  <a:schemeClr val="bg1">
                    <a:lumMod val="95000"/>
                  </a:schemeClr>
                </a:solidFill>
                <a:latin typeface="Apple Casual"/>
                <a:cs typeface="Apple Casual"/>
              </a:rPr>
              <a:t>Explain Second Theme</a:t>
            </a:r>
          </a:p>
          <a:p>
            <a:pPr>
              <a:buClr>
                <a:schemeClr val="accent6">
                  <a:lumMod val="75000"/>
                </a:schemeClr>
              </a:buClr>
              <a:buSzPct val="75000"/>
              <a:buFont typeface="Courier New" pitchFamily="49" charset="0"/>
              <a:buChar char="o"/>
            </a:pPr>
            <a:r>
              <a:rPr lang="en-US" sz="2800" dirty="0" smtClean="0">
                <a:solidFill>
                  <a:schemeClr val="bg1">
                    <a:lumMod val="95000"/>
                  </a:schemeClr>
                </a:solidFill>
                <a:latin typeface="Apple Casual"/>
                <a:cs typeface="Apple Casual"/>
              </a:rPr>
              <a:t>Specific Incidents/Examples</a:t>
            </a:r>
          </a:p>
          <a:p>
            <a:pPr>
              <a:buClr>
                <a:schemeClr val="accent6">
                  <a:lumMod val="75000"/>
                </a:schemeClr>
              </a:buClr>
              <a:buSzPct val="75000"/>
              <a:buFont typeface="Courier New" pitchFamily="49" charset="0"/>
              <a:buChar char="o"/>
            </a:pPr>
            <a:r>
              <a:rPr lang="en-US" sz="2800" dirty="0" smtClean="0">
                <a:solidFill>
                  <a:schemeClr val="bg1">
                    <a:lumMod val="95000"/>
                  </a:schemeClr>
                </a:solidFill>
                <a:latin typeface="Apple Casual"/>
                <a:cs typeface="Apple Casual"/>
              </a:rPr>
              <a:t>Supporting Quote with Page Number</a:t>
            </a:r>
          </a:p>
          <a:p>
            <a:pPr>
              <a:buClr>
                <a:schemeClr val="accent6">
                  <a:lumMod val="75000"/>
                </a:schemeClr>
              </a:buClr>
              <a:buSzPct val="75000"/>
              <a:buFont typeface="Courier New" pitchFamily="49" charset="0"/>
              <a:buChar char="o"/>
            </a:pPr>
            <a:r>
              <a:rPr lang="en-US" sz="2800" dirty="0" smtClean="0">
                <a:solidFill>
                  <a:schemeClr val="bg1">
                    <a:lumMod val="95000"/>
                  </a:schemeClr>
                </a:solidFill>
                <a:latin typeface="Apple Casual"/>
                <a:cs typeface="Apple Casual"/>
              </a:rPr>
              <a:t>Why is This Theme Important to the Story?</a:t>
            </a:r>
          </a:p>
          <a:p>
            <a:pPr>
              <a:buClr>
                <a:schemeClr val="accent6">
                  <a:lumMod val="75000"/>
                </a:schemeClr>
              </a:buClr>
              <a:buSzPct val="75000"/>
              <a:buFont typeface="Courier New" pitchFamily="49" charset="0"/>
              <a:buChar char="o"/>
            </a:pPr>
            <a:r>
              <a:rPr lang="en-US" sz="2800" dirty="0" smtClean="0">
                <a:solidFill>
                  <a:schemeClr val="bg1">
                    <a:lumMod val="95000"/>
                  </a:schemeClr>
                </a:solidFill>
                <a:latin typeface="Apple Casual"/>
                <a:cs typeface="Apple Casual"/>
              </a:rPr>
              <a:t>Written in Third Person</a:t>
            </a:r>
          </a:p>
        </p:txBody>
      </p:sp>
    </p:spTree>
    <p:extLst>
      <p:ext uri="{BB962C8B-B14F-4D97-AF65-F5344CB8AC3E}">
        <p14:creationId xmlns:p14="http://schemas.microsoft.com/office/powerpoint/2010/main" val="179598735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C30004172999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50D47C3-953C-4DAD-ABE6-F70387CD36D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TC300041729990</Template>
  <TotalTime>1177</TotalTime>
  <Words>214</Words>
  <Application>Microsoft Macintosh PowerPoint</Application>
  <PresentationFormat>On-screen Show (4:3)</PresentationFormat>
  <Paragraphs>54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TC300041729990</vt:lpstr>
      <vt:lpstr>Hansel and Gretel</vt:lpstr>
      <vt:lpstr>How to Write Book Report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Hansel and Gretel</dc:title>
  <dc:subject/>
  <dc:creator/>
  <cp:keywords/>
  <dc:description/>
  <cp:lastModifiedBy>Technology Manager</cp:lastModifiedBy>
  <cp:revision>50</cp:revision>
  <dcterms:modified xsi:type="dcterms:W3CDTF">2012-09-25T12:40:45Z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TC300041729990</vt:lpwstr>
  </property>
</Properties>
</file>