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48" d="100"/>
          <a:sy n="48" d="100"/>
        </p:scale>
        <p:origin x="-183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7B9E7-F28B-0241-B9DC-C07214AC9BE3}" type="datetimeFigureOut">
              <a:rPr lang="en-US" smtClean="0"/>
              <a:t>4/24/12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85235-7781-BC42-84BB-BAE843580A1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24926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7B9E7-F28B-0241-B9DC-C07214AC9BE3}" type="datetimeFigureOut">
              <a:rPr lang="en-US" smtClean="0"/>
              <a:t>4/24/12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85235-7781-BC42-84BB-BAE843580A1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60779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7B9E7-F28B-0241-B9DC-C07214AC9BE3}" type="datetimeFigureOut">
              <a:rPr lang="en-US" smtClean="0"/>
              <a:t>4/24/12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85235-7781-BC42-84BB-BAE843580A1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2112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7B9E7-F28B-0241-B9DC-C07214AC9BE3}" type="datetimeFigureOut">
              <a:rPr lang="en-US" smtClean="0"/>
              <a:t>4/24/12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85235-7781-BC42-84BB-BAE843580A1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00413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7B9E7-F28B-0241-B9DC-C07214AC9BE3}" type="datetimeFigureOut">
              <a:rPr lang="en-US" smtClean="0"/>
              <a:t>4/24/12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85235-7781-BC42-84BB-BAE843580A1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6474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7B9E7-F28B-0241-B9DC-C07214AC9BE3}" type="datetimeFigureOut">
              <a:rPr lang="en-US" smtClean="0"/>
              <a:t>4/24/12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85235-7781-BC42-84BB-BAE843580A1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77204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7B9E7-F28B-0241-B9DC-C07214AC9BE3}" type="datetimeFigureOut">
              <a:rPr lang="en-US" smtClean="0"/>
              <a:t>4/24/12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85235-7781-BC42-84BB-BAE843580A1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58305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7B9E7-F28B-0241-B9DC-C07214AC9BE3}" type="datetimeFigureOut">
              <a:rPr lang="en-US" smtClean="0"/>
              <a:t>4/24/12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85235-7781-BC42-84BB-BAE843580A1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8761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7B9E7-F28B-0241-B9DC-C07214AC9BE3}" type="datetimeFigureOut">
              <a:rPr lang="en-US" smtClean="0"/>
              <a:t>4/24/12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85235-7781-BC42-84BB-BAE843580A1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47222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7B9E7-F28B-0241-B9DC-C07214AC9BE3}" type="datetimeFigureOut">
              <a:rPr lang="en-US" smtClean="0"/>
              <a:t>4/24/12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85235-7781-BC42-84BB-BAE843580A1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92141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7B9E7-F28B-0241-B9DC-C07214AC9BE3}" type="datetimeFigureOut">
              <a:rPr lang="en-US" smtClean="0"/>
              <a:t>4/24/12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85235-7781-BC42-84BB-BAE843580A1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93340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97B9E7-F28B-0241-B9DC-C07214AC9BE3}" type="datetimeFigureOut">
              <a:rPr lang="en-US" smtClean="0"/>
              <a:t>4/24/12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A85235-7781-BC42-84BB-BAE843580A1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665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9245"/>
            <a:ext cx="7772400" cy="1470025"/>
          </a:xfrm>
        </p:spPr>
        <p:txBody>
          <a:bodyPr>
            <a:normAutofit/>
          </a:bodyPr>
          <a:lstStyle/>
          <a:p>
            <a:r>
              <a:rPr lang="en-US" sz="8000" dirty="0" smtClean="0">
                <a:latin typeface="Apple Chancery"/>
                <a:cs typeface="Apple Chancery"/>
              </a:rPr>
              <a:t>Literary Terms 2</a:t>
            </a:r>
            <a:endParaRPr lang="en-US" sz="8000" dirty="0">
              <a:latin typeface="Apple Chancery"/>
              <a:cs typeface="Apple Chancery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768" y="1929270"/>
            <a:ext cx="3797071" cy="4092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165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latin typeface="Apple Chancery"/>
                <a:cs typeface="Apple Chancery"/>
              </a:rPr>
              <a:t>Idiom</a:t>
            </a:r>
            <a:endParaRPr lang="en-US" sz="6000" dirty="0">
              <a:latin typeface="Apple Chancery"/>
              <a:cs typeface="Apple Chancery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An IDIOM is an expression that is clear only to those who are familiar with the language of its origin and cannot be understood based on its literal meaning.</a:t>
            </a:r>
          </a:p>
          <a:p>
            <a:r>
              <a:rPr lang="en-US" dirty="0" smtClean="0"/>
              <a:t>Example:</a:t>
            </a:r>
          </a:p>
          <a:p>
            <a:pPr lvl="1"/>
            <a:r>
              <a:rPr lang="en-US" dirty="0" smtClean="0"/>
              <a:t>“O.K. Someday – we’re gonna get the </a:t>
            </a:r>
            <a:r>
              <a:rPr lang="en-US" dirty="0" smtClean="0">
                <a:solidFill>
                  <a:srgbClr val="3366FF"/>
                </a:solidFill>
              </a:rPr>
              <a:t>jack</a:t>
            </a:r>
            <a:r>
              <a:rPr lang="en-US" dirty="0" smtClean="0"/>
              <a:t> together and we’re gonna have a little house and a couple of acres an’ a cow and some pigs and –”</a:t>
            </a:r>
          </a:p>
          <a:p>
            <a:pPr marL="457200" lvl="1" indent="0">
              <a:buNone/>
            </a:pPr>
            <a:r>
              <a:rPr lang="en-US" dirty="0"/>
              <a:t> </a:t>
            </a:r>
            <a:r>
              <a:rPr lang="en-US" dirty="0" smtClean="0"/>
              <a:t>   “An’ </a:t>
            </a:r>
            <a:r>
              <a:rPr lang="en-US" dirty="0" smtClean="0">
                <a:solidFill>
                  <a:srgbClr val="3366FF"/>
                </a:solidFill>
              </a:rPr>
              <a:t>live off the fatta the lan</a:t>
            </a:r>
            <a:r>
              <a:rPr lang="en-US" dirty="0" smtClean="0"/>
              <a:t>’,” Lennie shouted.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 algn="ctr">
              <a:buNone/>
            </a:pPr>
            <a:r>
              <a:rPr lang="en-US" i="1" dirty="0" smtClean="0"/>
              <a:t>Of Mice and Men </a:t>
            </a:r>
            <a:r>
              <a:rPr lang="en-US" dirty="0" smtClean="0"/>
              <a:t>by John Steinbeck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alphaModFix amt="37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4931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latin typeface="Apple Chancery"/>
                <a:cs typeface="Apple Chancery"/>
              </a:rPr>
              <a:t>Imagery</a:t>
            </a:r>
            <a:endParaRPr lang="en-US" sz="6000" dirty="0">
              <a:latin typeface="Apple Chancery"/>
              <a:cs typeface="Apple Chancery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alphaModFix amt="45000"/>
          </a:blip>
          <a:stretch>
            <a:fillRect/>
          </a:stretch>
        </p:blipFill>
        <p:spPr>
          <a:xfrm>
            <a:off x="0" y="-1"/>
            <a:ext cx="9144000" cy="684564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IMAGERY is the use of figurative language to paint a sensory picture for the reader.</a:t>
            </a:r>
          </a:p>
          <a:p>
            <a:r>
              <a:rPr lang="en-US" dirty="0" smtClean="0"/>
              <a:t>Example:</a:t>
            </a:r>
          </a:p>
          <a:p>
            <a:pPr lvl="1"/>
            <a:r>
              <a:rPr lang="en-US" dirty="0" smtClean="0"/>
              <a:t>The greatest of funeral fires </a:t>
            </a:r>
            <a:r>
              <a:rPr lang="en-US" dirty="0" smtClean="0">
                <a:solidFill>
                  <a:srgbClr val="3366FF"/>
                </a:solidFill>
              </a:rPr>
              <a:t>wound up to the clouds, it roared in front of the mound. Heads melted, wounds burst open, while blood gushed forth from the gashes in the bodies.</a:t>
            </a:r>
          </a:p>
          <a:p>
            <a:pPr marL="457200" lvl="1" indent="0">
              <a:buNone/>
            </a:pPr>
            <a:r>
              <a:rPr lang="en-US" dirty="0"/>
              <a:t> </a:t>
            </a:r>
            <a:r>
              <a:rPr lang="en-US" dirty="0" smtClean="0"/>
              <a:t>  	…Their mightiest men had departed.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 algn="ctr">
              <a:buNone/>
            </a:pPr>
            <a:r>
              <a:rPr lang="en-US" i="1" dirty="0" smtClean="0"/>
              <a:t>Beowulf </a:t>
            </a:r>
            <a:r>
              <a:rPr lang="en-US" dirty="0" smtClean="0"/>
              <a:t>by Author Unknown</a:t>
            </a:r>
          </a:p>
        </p:txBody>
      </p:sp>
    </p:spTree>
    <p:extLst>
      <p:ext uri="{BB962C8B-B14F-4D97-AF65-F5344CB8AC3E}">
        <p14:creationId xmlns:p14="http://schemas.microsoft.com/office/powerpoint/2010/main" val="21677252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latin typeface="Apple Chancery"/>
                <a:cs typeface="Apple Chancery"/>
              </a:rPr>
              <a:t>Irony</a:t>
            </a:r>
            <a:endParaRPr lang="en-US" sz="6000" dirty="0">
              <a:latin typeface="Apple Chancery"/>
              <a:cs typeface="Apple Chancery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IRONY is what results when the actual outcome differs from what is expected.</a:t>
            </a:r>
          </a:p>
          <a:p>
            <a:r>
              <a:rPr lang="en-US" dirty="0" smtClean="0"/>
              <a:t>Example:</a:t>
            </a:r>
          </a:p>
          <a:p>
            <a:pPr lvl="1"/>
            <a:r>
              <a:rPr lang="en-US" dirty="0" smtClean="0"/>
              <a:t>Johnny had killed someone.  </a:t>
            </a:r>
            <a:r>
              <a:rPr lang="en-US" dirty="0" smtClean="0">
                <a:solidFill>
                  <a:srgbClr val="3366FF"/>
                </a:solidFill>
              </a:rPr>
              <a:t>Quiet, soft-spoken little Johnny, who wouldn’t hurt a living thing on purpose, had taken a human life.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 algn="ctr">
              <a:buNone/>
            </a:pPr>
            <a:r>
              <a:rPr lang="en-US" i="1" dirty="0" smtClean="0"/>
              <a:t>The Outsiders </a:t>
            </a:r>
            <a:r>
              <a:rPr lang="en-US" dirty="0" smtClean="0"/>
              <a:t>by S.E. Hinton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alphaModFix amt="34000"/>
          </a:blip>
          <a:stretch>
            <a:fillRect/>
          </a:stretch>
        </p:blipFill>
        <p:spPr>
          <a:xfrm>
            <a:off x="0" y="-1"/>
            <a:ext cx="9144000" cy="6861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9878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latin typeface="Apple Chancery"/>
                <a:cs typeface="Apple Chancery"/>
              </a:rPr>
              <a:t>Metaphor</a:t>
            </a:r>
            <a:endParaRPr lang="en-US" sz="6000" dirty="0">
              <a:latin typeface="Apple Chancery"/>
              <a:cs typeface="Apple Chancery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METAPHOR compares similar things or ideas </a:t>
            </a:r>
            <a:r>
              <a:rPr lang="en-US" b="1" dirty="0" smtClean="0"/>
              <a:t>without</a:t>
            </a:r>
            <a:r>
              <a:rPr lang="en-US" dirty="0" smtClean="0"/>
              <a:t> using the words </a:t>
            </a:r>
            <a:r>
              <a:rPr lang="en-US" b="1" dirty="0" smtClean="0"/>
              <a:t>like</a:t>
            </a:r>
            <a:r>
              <a:rPr lang="en-US" dirty="0" smtClean="0"/>
              <a:t> or </a:t>
            </a:r>
            <a:r>
              <a:rPr lang="en-US" b="1" dirty="0" smtClean="0"/>
              <a:t>as</a:t>
            </a:r>
            <a:r>
              <a:rPr lang="en-US" dirty="0" smtClean="0"/>
              <a:t>.</a:t>
            </a:r>
          </a:p>
          <a:p>
            <a:r>
              <a:rPr lang="en-US" dirty="0" smtClean="0"/>
              <a:t>Example:</a:t>
            </a:r>
          </a:p>
          <a:p>
            <a:pPr lvl="1"/>
            <a:r>
              <a:rPr lang="en-US" dirty="0" smtClean="0"/>
              <a:t>I see now that when Norman </a:t>
            </a:r>
            <a:r>
              <a:rPr lang="en-US" dirty="0" smtClean="0">
                <a:solidFill>
                  <a:srgbClr val="3366FF"/>
                </a:solidFill>
              </a:rPr>
              <a:t>flowered in our garden I became a weed</a:t>
            </a:r>
            <a:r>
              <a:rPr lang="en-US" dirty="0" smtClean="0"/>
              <a:t>, allowed to exist only where I would not be seen…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 algn="ctr">
              <a:buNone/>
            </a:pPr>
            <a:r>
              <a:rPr lang="en-US" i="1" dirty="0" smtClean="0"/>
              <a:t>Flowers for Algernon </a:t>
            </a:r>
            <a:r>
              <a:rPr lang="en-US" dirty="0" smtClean="0"/>
              <a:t>by Daniel Keyes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alphaModFix amt="18000"/>
          </a:blip>
          <a:stretch>
            <a:fillRect/>
          </a:stretch>
        </p:blipFill>
        <p:spPr>
          <a:xfrm>
            <a:off x="-2" y="-1"/>
            <a:ext cx="9144001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0725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latin typeface="Apple Chancery"/>
                <a:cs typeface="Apple Chancery"/>
              </a:rPr>
              <a:t>Onomatopoeia</a:t>
            </a:r>
            <a:endParaRPr lang="en-US" sz="6000" dirty="0">
              <a:latin typeface="Apple Chancery"/>
              <a:cs typeface="Apple Chancery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ONOMATOPOEIA is a word or words that sound like the action or thing they describe or represent.</a:t>
            </a:r>
          </a:p>
          <a:p>
            <a:r>
              <a:rPr lang="en-US" dirty="0" smtClean="0"/>
              <a:t>Example:</a:t>
            </a:r>
          </a:p>
          <a:p>
            <a:pPr lvl="1"/>
            <a:r>
              <a:rPr lang="en-US" dirty="0" smtClean="0">
                <a:solidFill>
                  <a:srgbClr val="3366FF"/>
                </a:solidFill>
              </a:rPr>
              <a:t>“Psssheeewwww!” </a:t>
            </a:r>
            <a:r>
              <a:rPr lang="en-US" dirty="0" smtClean="0"/>
              <a:t>A child’s voice, coming from </a:t>
            </a:r>
          </a:p>
          <a:p>
            <a:pPr marL="457200" lvl="1" indent="0">
              <a:buNone/>
            </a:pPr>
            <a:r>
              <a:rPr lang="en-US" dirty="0" smtClean="0"/>
              <a:t>behind a nearby bush, made the sound.</a:t>
            </a:r>
          </a:p>
          <a:p>
            <a:pPr marL="457200" lvl="1" indent="0">
              <a:buNone/>
            </a:pPr>
            <a:r>
              <a:rPr lang="en-US" dirty="0"/>
              <a:t> </a:t>
            </a:r>
            <a:r>
              <a:rPr lang="en-US" dirty="0" smtClean="0">
                <a:solidFill>
                  <a:srgbClr val="3366FF"/>
                </a:solidFill>
              </a:rPr>
              <a:t>   “Pow! Pow! Pow!”</a:t>
            </a:r>
          </a:p>
          <a:p>
            <a:pPr marL="457200" lvl="1" indent="0">
              <a:buNone/>
            </a:pPr>
            <a:r>
              <a:rPr lang="en-US" dirty="0" smtClean="0"/>
              <a:t>     “You got me!” she called, and fell to the ground grinning.</a:t>
            </a:r>
          </a:p>
          <a:p>
            <a:pPr marL="457200" lvl="1" indent="0">
              <a:buNone/>
            </a:pPr>
            <a:r>
              <a:rPr lang="en-US" dirty="0"/>
              <a:t>	</a:t>
            </a:r>
            <a:r>
              <a:rPr lang="en-US" dirty="0" smtClean="0">
                <a:solidFill>
                  <a:srgbClr val="3366FF"/>
                </a:solidFill>
              </a:rPr>
              <a:t>“Blam!”</a:t>
            </a:r>
            <a:endParaRPr lang="en-US" dirty="0">
              <a:solidFill>
                <a:srgbClr val="3366FF"/>
              </a:solidFill>
            </a:endParaRPr>
          </a:p>
          <a:p>
            <a:pPr marL="457200" lvl="1" indent="0" algn="ctr">
              <a:buNone/>
            </a:pPr>
            <a:r>
              <a:rPr lang="en-US" i="1" dirty="0" smtClean="0"/>
              <a:t>The Giver </a:t>
            </a:r>
            <a:r>
              <a:rPr lang="en-US" dirty="0" smtClean="0"/>
              <a:t>by Lois Lowry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-1" y="0"/>
            <a:ext cx="9144001" cy="689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7466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latin typeface="Apple Chancery"/>
                <a:cs typeface="Apple Chancery"/>
              </a:rPr>
              <a:t>Oxymoron</a:t>
            </a:r>
            <a:endParaRPr lang="en-US" sz="6000" dirty="0">
              <a:latin typeface="Apple Chancery"/>
              <a:cs typeface="Apple Chancery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An OXYMORON combines two words of contrasting meaning to convey a single idea or thought.</a:t>
            </a:r>
          </a:p>
          <a:p>
            <a:r>
              <a:rPr lang="en-US" dirty="0" smtClean="0"/>
              <a:t>Example:</a:t>
            </a:r>
          </a:p>
          <a:p>
            <a:pPr lvl="1"/>
            <a:r>
              <a:rPr lang="en-US" dirty="0" smtClean="0"/>
              <a:t>“…do you like school, and all that stuff”?</a:t>
            </a:r>
          </a:p>
          <a:p>
            <a:pPr marL="457200" lvl="1" indent="0">
              <a:buNone/>
            </a:pPr>
            <a:r>
              <a:rPr lang="en-US" dirty="0"/>
              <a:t> </a:t>
            </a:r>
            <a:r>
              <a:rPr lang="en-US" dirty="0" smtClean="0"/>
              <a:t>   “It’s a </a:t>
            </a:r>
            <a:r>
              <a:rPr lang="en-US" dirty="0" smtClean="0">
                <a:solidFill>
                  <a:srgbClr val="3366FF"/>
                </a:solidFill>
              </a:rPr>
              <a:t>terrific bore</a:t>
            </a:r>
            <a:r>
              <a:rPr lang="en-US" dirty="0" smtClean="0"/>
              <a:t>.”</a:t>
            </a:r>
          </a:p>
          <a:p>
            <a:pPr lvl="1"/>
            <a:endParaRPr lang="en-US" dirty="0">
              <a:solidFill>
                <a:srgbClr val="3366FF"/>
              </a:solidFill>
            </a:endParaRPr>
          </a:p>
          <a:p>
            <a:pPr lvl="1"/>
            <a:endParaRPr lang="en-US" i="1" dirty="0" smtClean="0">
              <a:solidFill>
                <a:srgbClr val="3366FF"/>
              </a:solidFill>
            </a:endParaRPr>
          </a:p>
          <a:p>
            <a:pPr marL="457200" lvl="1" indent="0" algn="ctr">
              <a:buNone/>
            </a:pPr>
            <a:r>
              <a:rPr lang="en-US" i="1" dirty="0" smtClean="0"/>
              <a:t>The Catcher in the Rye </a:t>
            </a:r>
            <a:r>
              <a:rPr lang="en-US" dirty="0" smtClean="0"/>
              <a:t>by J.D. Salinger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alphaModFix amt="36000"/>
          </a:blip>
          <a:stretch>
            <a:fillRect/>
          </a:stretch>
        </p:blipFill>
        <p:spPr>
          <a:xfrm>
            <a:off x="0" y="0"/>
            <a:ext cx="91212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3010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latin typeface="Apple Chancery"/>
                <a:cs typeface="Apple Chancery"/>
              </a:rPr>
              <a:t>Paradox</a:t>
            </a:r>
            <a:endParaRPr lang="en-US" sz="6000" dirty="0">
              <a:latin typeface="Apple Chancery"/>
              <a:cs typeface="Apple Chancery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 PARADOX is a statement that initially seems to contradict itself but, in fact, includes a fundamental truth.</a:t>
            </a:r>
          </a:p>
          <a:p>
            <a:r>
              <a:rPr lang="en-US" dirty="0" smtClean="0"/>
              <a:t>Example:</a:t>
            </a:r>
          </a:p>
          <a:p>
            <a:pPr lvl="1"/>
            <a:r>
              <a:rPr lang="en-US" dirty="0" smtClean="0"/>
              <a:t>They beat me with sticks. By the time I was forty my blunt instrument had been honed to a fine cutting point for me. If you hid your ignorance, no one will hit you and you’ll never learn.</a:t>
            </a:r>
            <a:endParaRPr lang="en-US" dirty="0">
              <a:solidFill>
                <a:srgbClr val="3366FF"/>
              </a:solidFill>
            </a:endParaRPr>
          </a:p>
          <a:p>
            <a:pPr lvl="1"/>
            <a:endParaRPr lang="en-US" i="1" dirty="0" smtClean="0">
              <a:solidFill>
                <a:srgbClr val="3366FF"/>
              </a:solidFill>
            </a:endParaRPr>
          </a:p>
          <a:p>
            <a:pPr marL="457200" lvl="1" indent="0" algn="ctr">
              <a:buNone/>
            </a:pPr>
            <a:r>
              <a:rPr lang="en-US" i="1" dirty="0" smtClean="0"/>
              <a:t>Fahrenheit 451 </a:t>
            </a:r>
            <a:r>
              <a:rPr lang="en-US" dirty="0" smtClean="0"/>
              <a:t>by Ray Bradbury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alphaModFix amt="33000"/>
          </a:blip>
          <a:stretch>
            <a:fillRect/>
          </a:stretch>
        </p:blipFill>
        <p:spPr>
          <a:xfrm>
            <a:off x="0" y="0"/>
            <a:ext cx="91594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0141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latin typeface="Apple Chancery"/>
                <a:cs typeface="Apple Chancery"/>
              </a:rPr>
              <a:t>Personification</a:t>
            </a:r>
            <a:endParaRPr lang="en-US" sz="6000" dirty="0">
              <a:latin typeface="Apple Chancery"/>
              <a:cs typeface="Apple Chancery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PERSONIFICATION is attributing human characteristics to inanimate objects, natural forces, animals, or ideas.</a:t>
            </a:r>
          </a:p>
          <a:p>
            <a:r>
              <a:rPr lang="en-US" dirty="0" smtClean="0"/>
              <a:t>Example:</a:t>
            </a:r>
          </a:p>
          <a:p>
            <a:pPr lvl="1"/>
            <a:r>
              <a:rPr lang="en-US" dirty="0" smtClean="0"/>
              <a:t>It was a </a:t>
            </a:r>
            <a:r>
              <a:rPr lang="en-US" dirty="0" smtClean="0">
                <a:solidFill>
                  <a:srgbClr val="3366FF"/>
                </a:solidFill>
              </a:rPr>
              <a:t>steamboat</a:t>
            </a:r>
            <a:r>
              <a:rPr lang="en-US" dirty="0" smtClean="0"/>
              <a:t> that had killed </a:t>
            </a:r>
            <a:r>
              <a:rPr lang="en-US" dirty="0" smtClean="0">
                <a:solidFill>
                  <a:srgbClr val="3366FF"/>
                </a:solidFill>
              </a:rPr>
              <a:t>herself</a:t>
            </a:r>
            <a:r>
              <a:rPr lang="en-US" dirty="0" smtClean="0"/>
              <a:t> on a rock. We was drifting straight down for </a:t>
            </a:r>
            <a:r>
              <a:rPr lang="en-US" dirty="0" smtClean="0">
                <a:solidFill>
                  <a:srgbClr val="3366FF"/>
                </a:solidFill>
              </a:rPr>
              <a:t>her</a:t>
            </a:r>
            <a:r>
              <a:rPr lang="en-US" dirty="0" smtClean="0"/>
              <a:t>. The lightening showed </a:t>
            </a:r>
            <a:r>
              <a:rPr lang="en-US" dirty="0" smtClean="0">
                <a:solidFill>
                  <a:srgbClr val="3366FF"/>
                </a:solidFill>
              </a:rPr>
              <a:t>her</a:t>
            </a:r>
            <a:r>
              <a:rPr lang="en-US" dirty="0" smtClean="0"/>
              <a:t> very distinct. </a:t>
            </a:r>
            <a:r>
              <a:rPr lang="en-US" dirty="0" smtClean="0">
                <a:solidFill>
                  <a:srgbClr val="3366FF"/>
                </a:solidFill>
              </a:rPr>
              <a:t>She</a:t>
            </a:r>
            <a:r>
              <a:rPr lang="en-US" dirty="0" smtClean="0"/>
              <a:t> was learning over, …</a:t>
            </a:r>
            <a:endParaRPr lang="en-US" dirty="0">
              <a:solidFill>
                <a:srgbClr val="3366FF"/>
              </a:solidFill>
            </a:endParaRPr>
          </a:p>
          <a:p>
            <a:pPr lvl="1"/>
            <a:endParaRPr lang="en-US" i="1" dirty="0" smtClean="0">
              <a:solidFill>
                <a:srgbClr val="3366FF"/>
              </a:solidFill>
            </a:endParaRPr>
          </a:p>
          <a:p>
            <a:pPr marL="457200" lvl="1" indent="0" algn="ctr">
              <a:buNone/>
            </a:pPr>
            <a:r>
              <a:rPr lang="en-US" i="1" dirty="0" smtClean="0"/>
              <a:t>Adventures of Huckleberry Finn </a:t>
            </a:r>
            <a:r>
              <a:rPr lang="en-US" dirty="0" smtClean="0"/>
              <a:t>by Mark Twain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alphaModFix amt="37000"/>
          </a:blip>
          <a:stretch>
            <a:fillRect/>
          </a:stretch>
        </p:blipFill>
        <p:spPr>
          <a:xfrm>
            <a:off x="-1" y="-1"/>
            <a:ext cx="9144001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9584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-1" y="-1"/>
            <a:ext cx="9144001" cy="68524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latin typeface="Apple Chancery"/>
                <a:cs typeface="Apple Chancery"/>
              </a:rPr>
              <a:t>Pun</a:t>
            </a:r>
            <a:endParaRPr lang="en-US" sz="6000" dirty="0">
              <a:latin typeface="Apple Chancery"/>
              <a:cs typeface="Apple Chancery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 PUN uses similar or identical sounding words to create an alternate meaning to the sentence in which it is used.</a:t>
            </a:r>
          </a:p>
          <a:p>
            <a:r>
              <a:rPr lang="en-US" dirty="0" smtClean="0"/>
              <a:t>Example:</a:t>
            </a:r>
          </a:p>
          <a:p>
            <a:pPr lvl="1"/>
            <a:r>
              <a:rPr lang="en-US" dirty="0" smtClean="0"/>
              <a:t>Parris:  Mister Hale! Oh, it’s good to see you </a:t>
            </a:r>
          </a:p>
          <a:p>
            <a:pPr marL="457200" lvl="1" indent="0">
              <a:buNone/>
            </a:pPr>
            <a:r>
              <a:rPr lang="en-US" dirty="0" smtClean="0"/>
              <a:t>                 again!  </a:t>
            </a:r>
            <a:r>
              <a:rPr lang="en-US" dirty="0" smtClean="0">
                <a:solidFill>
                  <a:srgbClr val="0000FF"/>
                </a:solidFill>
              </a:rPr>
              <a:t>My, [these books] are heavy!</a:t>
            </a:r>
          </a:p>
          <a:p>
            <a:pPr lvl="1"/>
            <a:r>
              <a:rPr lang="en-US" dirty="0" smtClean="0"/>
              <a:t>Hale:    </a:t>
            </a:r>
            <a:r>
              <a:rPr lang="en-US" dirty="0" smtClean="0">
                <a:solidFill>
                  <a:srgbClr val="0000FF"/>
                </a:solidFill>
              </a:rPr>
              <a:t>They must be; they are weighted with </a:t>
            </a:r>
          </a:p>
          <a:p>
            <a:pPr marL="457200" lvl="1" indent="0">
              <a:buNone/>
            </a:pP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smtClean="0">
                <a:solidFill>
                  <a:srgbClr val="0000FF"/>
                </a:solidFill>
              </a:rPr>
              <a:t>                 authority.</a:t>
            </a:r>
          </a:p>
          <a:p>
            <a:pPr lvl="1"/>
            <a:r>
              <a:rPr lang="en-US" dirty="0" smtClean="0"/>
              <a:t>Parris:  Well, you do come prepared!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 algn="ctr">
              <a:buNone/>
            </a:pPr>
            <a:r>
              <a:rPr lang="en-US" i="1" dirty="0" smtClean="0"/>
              <a:t>The Crucible </a:t>
            </a:r>
            <a:r>
              <a:rPr lang="en-US" dirty="0" smtClean="0"/>
              <a:t>by Arthur Miller</a:t>
            </a:r>
          </a:p>
        </p:txBody>
      </p:sp>
    </p:spTree>
    <p:extLst>
      <p:ext uri="{BB962C8B-B14F-4D97-AF65-F5344CB8AC3E}">
        <p14:creationId xmlns:p14="http://schemas.microsoft.com/office/powerpoint/2010/main" val="37581600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latin typeface="Apple Chancery"/>
                <a:cs typeface="Apple Chancery"/>
              </a:rPr>
              <a:t>Simile</a:t>
            </a:r>
            <a:endParaRPr lang="en-US" sz="6000" dirty="0">
              <a:latin typeface="Apple Chancery"/>
              <a:cs typeface="Apple Chancery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SIMILE compares different things or ideas by </a:t>
            </a:r>
            <a:r>
              <a:rPr lang="en-US" b="1" dirty="0" smtClean="0"/>
              <a:t>using</a:t>
            </a:r>
            <a:r>
              <a:rPr lang="en-US" dirty="0" smtClean="0"/>
              <a:t> the words </a:t>
            </a:r>
            <a:r>
              <a:rPr lang="en-US" b="1" dirty="0" smtClean="0"/>
              <a:t>like</a:t>
            </a:r>
            <a:r>
              <a:rPr lang="en-US" dirty="0" smtClean="0"/>
              <a:t> or </a:t>
            </a:r>
            <a:r>
              <a:rPr lang="en-US" b="1" dirty="0" smtClean="0"/>
              <a:t>as</a:t>
            </a:r>
            <a:r>
              <a:rPr lang="en-US" dirty="0" smtClean="0"/>
              <a:t>.</a:t>
            </a:r>
          </a:p>
          <a:p>
            <a:r>
              <a:rPr lang="en-US" dirty="0" smtClean="0"/>
              <a:t>Example:</a:t>
            </a:r>
          </a:p>
          <a:p>
            <a:pPr lvl="1"/>
            <a:r>
              <a:rPr lang="en-US" dirty="0" smtClean="0"/>
              <a:t>Before them, </a:t>
            </a:r>
            <a:r>
              <a:rPr lang="en-US" dirty="0" smtClean="0">
                <a:solidFill>
                  <a:srgbClr val="0000FF"/>
                </a:solidFill>
              </a:rPr>
              <a:t>something like a great ape was sitting asleep with its head between its knees</a:t>
            </a:r>
            <a:r>
              <a:rPr lang="en-US" dirty="0" smtClean="0"/>
              <a:t>. Then the wind roared in the forest, there was confusion, in the darkness and the creature lifted its head, …</a:t>
            </a:r>
          </a:p>
          <a:p>
            <a:pPr marL="457200" lvl="1" indent="0" algn="ctr">
              <a:buNone/>
            </a:pPr>
            <a:r>
              <a:rPr lang="en-US" i="1" dirty="0" smtClean="0"/>
              <a:t>Lord of the Flies </a:t>
            </a:r>
            <a:r>
              <a:rPr lang="en-US" dirty="0" smtClean="0"/>
              <a:t>by William Golding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alphaModFix amt="33000"/>
          </a:blip>
          <a:srcRect b="8286"/>
          <a:stretch/>
        </p:blipFill>
        <p:spPr>
          <a:xfrm>
            <a:off x="-1" y="0"/>
            <a:ext cx="914056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3670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latin typeface="Apple Chancery"/>
                <a:cs typeface="Apple Chancery"/>
              </a:rPr>
              <a:t>Alliteration</a:t>
            </a:r>
            <a:endParaRPr lang="en-US" sz="6000" dirty="0">
              <a:latin typeface="Apple Chancery"/>
              <a:cs typeface="Apple Chancery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ALLITERATION is the repetition of a beginning consonant sound within a phrase or sentence.</a:t>
            </a:r>
          </a:p>
          <a:p>
            <a:r>
              <a:rPr lang="en-US" dirty="0" smtClean="0"/>
              <a:t>Example:</a:t>
            </a:r>
          </a:p>
          <a:p>
            <a:pPr lvl="1"/>
            <a:r>
              <a:rPr lang="en-US" dirty="0" smtClean="0"/>
              <a:t>‘</a:t>
            </a:r>
            <a:r>
              <a:rPr lang="en-US" dirty="0" smtClean="0">
                <a:solidFill>
                  <a:srgbClr val="3366FF"/>
                </a:solidFill>
              </a:rPr>
              <a:t>w</a:t>
            </a:r>
            <a:r>
              <a:rPr lang="en-US" dirty="0" smtClean="0"/>
              <a:t>e </a:t>
            </a:r>
            <a:r>
              <a:rPr lang="en-US" dirty="0" smtClean="0">
                <a:solidFill>
                  <a:srgbClr val="3366FF"/>
                </a:solidFill>
              </a:rPr>
              <a:t>w</a:t>
            </a:r>
            <a:r>
              <a:rPr lang="en-US" dirty="0" smtClean="0"/>
              <a:t>ill sit down a little </a:t>
            </a:r>
            <a:r>
              <a:rPr lang="en-US" dirty="0" smtClean="0">
                <a:solidFill>
                  <a:srgbClr val="3366FF"/>
                </a:solidFill>
              </a:rPr>
              <a:t>w</a:t>
            </a:r>
            <a:r>
              <a:rPr lang="en-US" dirty="0" smtClean="0"/>
              <a:t>ay </a:t>
            </a:r>
            <a:r>
              <a:rPr lang="en-US" dirty="0" smtClean="0">
                <a:solidFill>
                  <a:srgbClr val="3366FF"/>
                </a:solidFill>
              </a:rPr>
              <a:t>w</a:t>
            </a:r>
            <a:r>
              <a:rPr lang="en-US" dirty="0" smtClean="0"/>
              <a:t>ithin the </a:t>
            </a:r>
            <a:r>
              <a:rPr lang="en-US" dirty="0" smtClean="0">
                <a:solidFill>
                  <a:srgbClr val="3366FF"/>
                </a:solidFill>
              </a:rPr>
              <a:t>w</a:t>
            </a:r>
            <a:r>
              <a:rPr lang="en-US" dirty="0" smtClean="0"/>
              <a:t>ood, and rest ourselves.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 algn="ctr">
              <a:buNone/>
            </a:pPr>
            <a:r>
              <a:rPr lang="en-US" i="1" dirty="0" smtClean="0"/>
              <a:t>The Scarlet Letter </a:t>
            </a:r>
            <a:r>
              <a:rPr lang="en-US" dirty="0" smtClean="0"/>
              <a:t>by Nathaniel Hawthorne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1839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latin typeface="Apple Chancery"/>
                <a:cs typeface="Apple Chancery"/>
              </a:rPr>
              <a:t>Allusion</a:t>
            </a:r>
            <a:endParaRPr lang="en-US" sz="6000" dirty="0">
              <a:latin typeface="Apple Chancery"/>
              <a:cs typeface="Apple Chancery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ALLUSION is a direct or indirect reference to a significant person, event, time, or work of literature.</a:t>
            </a:r>
          </a:p>
          <a:p>
            <a:r>
              <a:rPr lang="en-US" dirty="0" smtClean="0"/>
              <a:t>Example:</a:t>
            </a:r>
          </a:p>
          <a:p>
            <a:pPr lvl="1"/>
            <a:r>
              <a:rPr lang="en-US" dirty="0" smtClean="0"/>
              <a:t>Some talked of God, of his mysterious ways, of the sins of the Jewish people, and of their future deliverance. But I had ceased to pray. </a:t>
            </a:r>
            <a:r>
              <a:rPr lang="en-US" dirty="0" smtClean="0">
                <a:solidFill>
                  <a:srgbClr val="3366FF"/>
                </a:solidFill>
              </a:rPr>
              <a:t>How I sympathized with Job!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 algn="ctr">
              <a:buNone/>
            </a:pPr>
            <a:r>
              <a:rPr lang="en-US" i="1" dirty="0" smtClean="0"/>
              <a:t>Night </a:t>
            </a:r>
            <a:r>
              <a:rPr lang="en-US" dirty="0" smtClean="0"/>
              <a:t>by Elie Wiesel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alphaModFix amt="21000"/>
          </a:blip>
          <a:stretch>
            <a:fillRect/>
          </a:stretch>
        </p:blipFill>
        <p:spPr>
          <a:xfrm>
            <a:off x="-1" y="0"/>
            <a:ext cx="9144001" cy="693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0868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latin typeface="Apple Chancery"/>
                <a:cs typeface="Apple Chancery"/>
              </a:rPr>
              <a:t>Analogy</a:t>
            </a:r>
            <a:endParaRPr lang="en-US" sz="6000" dirty="0">
              <a:latin typeface="Apple Chancery"/>
              <a:cs typeface="Apple Chancery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An ANALOGY compares similar concepts, characters, or works of literature so the reader better understands a difficult idea.</a:t>
            </a:r>
          </a:p>
          <a:p>
            <a:r>
              <a:rPr lang="en-US" dirty="0" smtClean="0"/>
              <a:t>Example:</a:t>
            </a:r>
          </a:p>
          <a:p>
            <a:pPr lvl="1"/>
            <a:r>
              <a:rPr lang="en-US" dirty="0" smtClean="0"/>
              <a:t>Like </a:t>
            </a:r>
            <a:r>
              <a:rPr lang="en-US" dirty="0" smtClean="0">
                <a:solidFill>
                  <a:srgbClr val="3366FF"/>
                </a:solidFill>
              </a:rPr>
              <a:t>Adam</a:t>
            </a:r>
            <a:r>
              <a:rPr lang="en-US" dirty="0" smtClean="0"/>
              <a:t>, I was apparently united by no link to any other being in existence; but his state was far different from mine in every other respect.  Many times I considered </a:t>
            </a:r>
            <a:r>
              <a:rPr lang="en-US" dirty="0" smtClean="0">
                <a:solidFill>
                  <a:srgbClr val="3366FF"/>
                </a:solidFill>
              </a:rPr>
              <a:t>Satan</a:t>
            </a:r>
            <a:r>
              <a:rPr lang="en-US" dirty="0" smtClean="0"/>
              <a:t> as the fitter emblem of my condition…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 algn="ctr">
              <a:buNone/>
            </a:pPr>
            <a:r>
              <a:rPr lang="en-US" i="1" dirty="0" smtClean="0"/>
              <a:t>Frankenstein </a:t>
            </a:r>
            <a:r>
              <a:rPr lang="en-US" dirty="0" smtClean="0"/>
              <a:t>by Mary Shelley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alphaModFix amt="28000"/>
          </a:blip>
          <a:stretch>
            <a:fillRect/>
          </a:stretch>
        </p:blipFill>
        <p:spPr>
          <a:xfrm>
            <a:off x="-1" y="0"/>
            <a:ext cx="9144001" cy="6902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3546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latin typeface="Apple Chancery"/>
                <a:cs typeface="Apple Chancery"/>
              </a:rPr>
              <a:t>Assonance</a:t>
            </a:r>
            <a:endParaRPr lang="en-US" sz="6000" dirty="0">
              <a:latin typeface="Apple Chancery"/>
              <a:cs typeface="Apple Chancery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ASSONANCE is the repetition of identical or similar vowel sounds found within or at the end of words and phrases.</a:t>
            </a:r>
          </a:p>
          <a:p>
            <a:r>
              <a:rPr lang="en-US" dirty="0" smtClean="0"/>
              <a:t>Example:</a:t>
            </a:r>
          </a:p>
          <a:p>
            <a:pPr lvl="1"/>
            <a:r>
              <a:rPr lang="en-US" dirty="0" smtClean="0">
                <a:solidFill>
                  <a:srgbClr val="3366FF"/>
                </a:solidFill>
              </a:rPr>
              <a:t>I</a:t>
            </a:r>
            <a:r>
              <a:rPr lang="en-US" dirty="0" smtClean="0"/>
              <a:t>s cr</a:t>
            </a:r>
            <a:r>
              <a:rPr lang="en-US" dirty="0" smtClean="0">
                <a:solidFill>
                  <a:srgbClr val="3366FF"/>
                </a:solidFill>
              </a:rPr>
              <a:t>i</a:t>
            </a:r>
            <a:r>
              <a:rPr lang="en-US" dirty="0" smtClean="0"/>
              <a:t>mson </a:t>
            </a:r>
            <a:r>
              <a:rPr lang="en-US" dirty="0" smtClean="0">
                <a:solidFill>
                  <a:srgbClr val="3366FF"/>
                </a:solidFill>
              </a:rPr>
              <a:t>i</a:t>
            </a:r>
            <a:r>
              <a:rPr lang="en-US" dirty="0" smtClean="0"/>
              <a:t>n thy l</a:t>
            </a:r>
            <a:r>
              <a:rPr lang="en-US" dirty="0" smtClean="0">
                <a:solidFill>
                  <a:srgbClr val="3366FF"/>
                </a:solidFill>
              </a:rPr>
              <a:t>i</a:t>
            </a:r>
            <a:r>
              <a:rPr lang="en-US" dirty="0" smtClean="0"/>
              <a:t>ps and </a:t>
            </a:r>
            <a:r>
              <a:rPr lang="en-US" dirty="0" smtClean="0">
                <a:solidFill>
                  <a:srgbClr val="3366FF"/>
                </a:solidFill>
              </a:rPr>
              <a:t>i</a:t>
            </a:r>
            <a:r>
              <a:rPr lang="en-US" dirty="0" smtClean="0"/>
              <a:t>n thy cheeks,…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 algn="ctr">
              <a:buNone/>
            </a:pPr>
            <a:r>
              <a:rPr lang="en-US" i="1" dirty="0" smtClean="0"/>
              <a:t>Romeo and Juliet </a:t>
            </a:r>
            <a:r>
              <a:rPr lang="en-US" dirty="0" smtClean="0"/>
              <a:t>by William Shakespeare</a:t>
            </a:r>
          </a:p>
        </p:txBody>
      </p:sp>
    </p:spTree>
    <p:extLst>
      <p:ext uri="{BB962C8B-B14F-4D97-AF65-F5344CB8AC3E}">
        <p14:creationId xmlns:p14="http://schemas.microsoft.com/office/powerpoint/2010/main" val="18558991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latin typeface="Apple Chancery"/>
                <a:cs typeface="Apple Chancery"/>
              </a:rPr>
              <a:t>Cliché </a:t>
            </a:r>
            <a:endParaRPr lang="en-US" sz="6000" dirty="0">
              <a:latin typeface="Apple Chancery"/>
              <a:cs typeface="Apple Chancery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 CLICHÉ is an expression that has been used so often that its meaning and impact are no longer effective.</a:t>
            </a:r>
          </a:p>
          <a:p>
            <a:r>
              <a:rPr lang="en-US" dirty="0" smtClean="0"/>
              <a:t>Example:</a:t>
            </a:r>
          </a:p>
          <a:p>
            <a:pPr lvl="1"/>
            <a:r>
              <a:rPr lang="en-US" dirty="0" smtClean="0"/>
              <a:t>“Oh, that’s all right,” he said carelessly.</a:t>
            </a:r>
          </a:p>
          <a:p>
            <a:pPr marL="457200" lvl="1" indent="0">
              <a:buNone/>
            </a:pPr>
            <a:r>
              <a:rPr lang="en-US" dirty="0"/>
              <a:t> </a:t>
            </a:r>
            <a:r>
              <a:rPr lang="en-US" dirty="0" smtClean="0"/>
              <a:t>  </a:t>
            </a:r>
            <a:r>
              <a:rPr lang="en-US" dirty="0" smtClean="0">
                <a:solidFill>
                  <a:srgbClr val="3366FF"/>
                </a:solidFill>
              </a:rPr>
              <a:t> “I don’t want to put you to any trouble.”</a:t>
            </a:r>
          </a:p>
          <a:p>
            <a:pPr marL="457200" lvl="1" indent="0">
              <a:buNone/>
            </a:pPr>
            <a:r>
              <a:rPr lang="en-US" dirty="0" smtClean="0"/>
              <a:t>    “What day would suit you?”</a:t>
            </a:r>
          </a:p>
          <a:p>
            <a:pPr marL="457200" lvl="1" indent="0">
              <a:buNone/>
            </a:pPr>
            <a:r>
              <a:rPr lang="en-US" dirty="0" smtClean="0"/>
              <a:t>    “What day would suit you?” he corrected me quickly.</a:t>
            </a:r>
          </a:p>
          <a:p>
            <a:pPr marL="457200" lvl="1" indent="0">
              <a:buNone/>
            </a:pPr>
            <a:r>
              <a:rPr lang="en-US" dirty="0"/>
              <a:t> </a:t>
            </a:r>
            <a:r>
              <a:rPr lang="en-US" dirty="0" smtClean="0"/>
              <a:t>   “</a:t>
            </a:r>
            <a:r>
              <a:rPr lang="en-US" dirty="0" smtClean="0">
                <a:solidFill>
                  <a:srgbClr val="3366FF"/>
                </a:solidFill>
              </a:rPr>
              <a:t>I don’t want to put you to any trouble</a:t>
            </a:r>
            <a:r>
              <a:rPr lang="en-US" dirty="0" smtClean="0"/>
              <a:t>, you see.”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 algn="ctr">
              <a:buNone/>
            </a:pPr>
            <a:r>
              <a:rPr lang="en-US" i="1" dirty="0" smtClean="0"/>
              <a:t>The Great Gatsby </a:t>
            </a:r>
            <a:r>
              <a:rPr lang="en-US" dirty="0" smtClean="0"/>
              <a:t>by F. Scott Fitzgerald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alphaModFix amt="28000"/>
          </a:blip>
          <a:stretch>
            <a:fillRect/>
          </a:stretch>
        </p:blipFill>
        <p:spPr>
          <a:xfrm>
            <a:off x="0" y="0"/>
            <a:ext cx="9144000" cy="6941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6830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latin typeface="Apple Chancery"/>
                <a:cs typeface="Apple Chancery"/>
              </a:rPr>
              <a:t>Consonance</a:t>
            </a:r>
            <a:endParaRPr lang="en-US" sz="6000" dirty="0">
              <a:latin typeface="Apple Chancery"/>
              <a:cs typeface="Apple Chancery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CONSONANCE is the repetition of consonant sounds within or at the end of words in a phrase or sentence.</a:t>
            </a:r>
          </a:p>
          <a:p>
            <a:r>
              <a:rPr lang="en-US" dirty="0" smtClean="0"/>
              <a:t>Example:</a:t>
            </a:r>
          </a:p>
          <a:p>
            <a:pPr lvl="1"/>
            <a:r>
              <a:rPr lang="en-US" dirty="0" smtClean="0"/>
              <a:t>Now is it </a:t>
            </a:r>
            <a:r>
              <a:rPr lang="en-US" dirty="0" smtClean="0">
                <a:solidFill>
                  <a:srgbClr val="3366FF"/>
                </a:solidFill>
              </a:rPr>
              <a:t>Rome</a:t>
            </a:r>
            <a:r>
              <a:rPr lang="en-US" dirty="0" smtClean="0"/>
              <a:t> indeed, </a:t>
            </a:r>
          </a:p>
          <a:p>
            <a:pPr marL="457200" lvl="1" indent="0">
              <a:buNone/>
            </a:pPr>
            <a:r>
              <a:rPr lang="en-US" dirty="0"/>
              <a:t>	</a:t>
            </a:r>
            <a:r>
              <a:rPr lang="en-US" dirty="0" smtClean="0"/>
              <a:t>	and </a:t>
            </a:r>
            <a:r>
              <a:rPr lang="en-US" dirty="0" smtClean="0">
                <a:solidFill>
                  <a:srgbClr val="3366FF"/>
                </a:solidFill>
              </a:rPr>
              <a:t>room</a:t>
            </a:r>
            <a:r>
              <a:rPr lang="en-US" dirty="0" smtClean="0"/>
              <a:t> enough,</a:t>
            </a:r>
          </a:p>
          <a:p>
            <a:pPr marL="457200" lvl="1" indent="0">
              <a:buNone/>
            </a:pPr>
            <a:r>
              <a:rPr lang="en-US" dirty="0"/>
              <a:t> </a:t>
            </a:r>
            <a:r>
              <a:rPr lang="en-US" dirty="0" smtClean="0"/>
              <a:t>  When there is in it</a:t>
            </a:r>
          </a:p>
          <a:p>
            <a:pPr marL="457200" lvl="1" indent="0">
              <a:buNone/>
            </a:pPr>
            <a:r>
              <a:rPr lang="en-US" dirty="0"/>
              <a:t>	</a:t>
            </a:r>
            <a:r>
              <a:rPr lang="en-US" dirty="0" smtClean="0"/>
              <a:t>	but one only man.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 algn="ctr">
              <a:buNone/>
            </a:pPr>
            <a:r>
              <a:rPr lang="en-US" i="1" dirty="0" smtClean="0"/>
              <a:t>Julius Caesar </a:t>
            </a:r>
            <a:r>
              <a:rPr lang="en-US" dirty="0" smtClean="0"/>
              <a:t>by William Shakespeare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>
            <a:off x="-1" y="-1"/>
            <a:ext cx="9649311" cy="7305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3088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latin typeface="Apple Chancery"/>
                <a:cs typeface="Apple Chancery"/>
              </a:rPr>
              <a:t>Euphemism</a:t>
            </a:r>
            <a:endParaRPr lang="en-US" sz="6000" dirty="0">
              <a:latin typeface="Apple Chancery"/>
              <a:cs typeface="Apple Chancery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EUPHEMISM is a polite word or phrase used in place of an offensive or crude word or phrase.</a:t>
            </a:r>
          </a:p>
          <a:p>
            <a:r>
              <a:rPr lang="en-US" dirty="0" smtClean="0"/>
              <a:t>Example:</a:t>
            </a:r>
          </a:p>
          <a:p>
            <a:pPr lvl="1"/>
            <a:r>
              <a:rPr lang="en-US" dirty="0" smtClean="0"/>
              <a:t>For the time being, certainly, it had been found necessary to make a </a:t>
            </a:r>
            <a:r>
              <a:rPr lang="en-US" dirty="0" smtClean="0">
                <a:solidFill>
                  <a:srgbClr val="3366FF"/>
                </a:solidFill>
              </a:rPr>
              <a:t>readjustment</a:t>
            </a:r>
            <a:r>
              <a:rPr lang="en-US" dirty="0" smtClean="0"/>
              <a:t> or rations…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 algn="ctr">
              <a:buNone/>
            </a:pPr>
            <a:r>
              <a:rPr lang="en-US" i="1" dirty="0" smtClean="0"/>
              <a:t>Animal Farm </a:t>
            </a:r>
            <a:r>
              <a:rPr lang="en-US" dirty="0" smtClean="0"/>
              <a:t>by George Orwell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3927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alphaModFix amt="21000"/>
          </a:blip>
          <a:stretch>
            <a:fillRect/>
          </a:stretch>
        </p:blipFill>
        <p:spPr>
          <a:xfrm>
            <a:off x="-1" y="-1"/>
            <a:ext cx="9144001" cy="687687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latin typeface="Apple Chancery"/>
                <a:cs typeface="Apple Chancery"/>
              </a:rPr>
              <a:t>Hyperbole</a:t>
            </a:r>
            <a:endParaRPr lang="en-US" sz="6000" dirty="0">
              <a:latin typeface="Apple Chancery"/>
              <a:cs typeface="Apple Chancery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HYPERBOLE uses exaggeration to provoke strong emotion, to create humor, or to make a point.</a:t>
            </a:r>
          </a:p>
          <a:p>
            <a:r>
              <a:rPr lang="en-US" dirty="0" smtClean="0"/>
              <a:t>Example:</a:t>
            </a:r>
          </a:p>
          <a:p>
            <a:pPr lvl="1"/>
            <a:r>
              <a:rPr lang="en-US" dirty="0" smtClean="0"/>
              <a:t>“Your name’s longer’n you are. </a:t>
            </a:r>
            <a:r>
              <a:rPr lang="en-US" dirty="0" smtClean="0">
                <a:solidFill>
                  <a:srgbClr val="3366FF"/>
                </a:solidFill>
              </a:rPr>
              <a:t>Bet it’s a foot longer.</a:t>
            </a:r>
            <a:r>
              <a:rPr lang="en-US" dirty="0" smtClean="0"/>
              <a:t>”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 algn="ctr">
              <a:buNone/>
            </a:pPr>
            <a:r>
              <a:rPr lang="en-US" i="1" dirty="0" smtClean="0"/>
              <a:t>To Kill a Mockingbird </a:t>
            </a:r>
            <a:r>
              <a:rPr lang="en-US" dirty="0" smtClean="0"/>
              <a:t>by Harper Lee</a:t>
            </a:r>
          </a:p>
        </p:txBody>
      </p:sp>
    </p:spTree>
    <p:extLst>
      <p:ext uri="{BB962C8B-B14F-4D97-AF65-F5344CB8AC3E}">
        <p14:creationId xmlns:p14="http://schemas.microsoft.com/office/powerpoint/2010/main" val="6574687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</TotalTime>
  <Words>1070</Words>
  <Application>Microsoft Macintosh PowerPoint</Application>
  <PresentationFormat>On-screen Show (4:3)</PresentationFormat>
  <Paragraphs>126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Literary Terms 2</vt:lpstr>
      <vt:lpstr>Alliteration</vt:lpstr>
      <vt:lpstr>Allusion</vt:lpstr>
      <vt:lpstr>Analogy</vt:lpstr>
      <vt:lpstr>Assonance</vt:lpstr>
      <vt:lpstr>Cliché </vt:lpstr>
      <vt:lpstr>Consonance</vt:lpstr>
      <vt:lpstr>Euphemism</vt:lpstr>
      <vt:lpstr>Hyperbole</vt:lpstr>
      <vt:lpstr>Idiom</vt:lpstr>
      <vt:lpstr>Imagery</vt:lpstr>
      <vt:lpstr>Irony</vt:lpstr>
      <vt:lpstr>Metaphor</vt:lpstr>
      <vt:lpstr>Onomatopoeia</vt:lpstr>
      <vt:lpstr>Oxymoron</vt:lpstr>
      <vt:lpstr>Paradox</vt:lpstr>
      <vt:lpstr>Personification</vt:lpstr>
      <vt:lpstr>Pun</vt:lpstr>
      <vt:lpstr>Simile</vt:lpstr>
    </vt:vector>
  </TitlesOfParts>
  <Company>Wyndmere Public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Literary Terms</dc:title>
  <dc:creator>Stacey  Strenge</dc:creator>
  <cp:lastModifiedBy>Technology Manager</cp:lastModifiedBy>
  <cp:revision>38</cp:revision>
  <dcterms:created xsi:type="dcterms:W3CDTF">2011-07-29T14:33:36Z</dcterms:created>
  <dcterms:modified xsi:type="dcterms:W3CDTF">2012-04-24T21:13:29Z</dcterms:modified>
</cp:coreProperties>
</file>