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9" autoAdjust="0"/>
    <p:restoredTop sz="94660"/>
  </p:normalViewPr>
  <p:slideViewPr>
    <p:cSldViewPr snapToGrid="0" snapToObjects="1">
      <p:cViewPr varScale="1">
        <p:scale>
          <a:sx n="56" d="100"/>
          <a:sy n="56" d="100"/>
        </p:scale>
        <p:origin x="-112" y="-632"/>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4/18/12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4/18/12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4/18/12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4/18/12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4/18/12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4/18/12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4/18/12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4/18/12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4/18/12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4/18/12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4/18/12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4/18/12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9245"/>
            <a:ext cx="7772400" cy="1470025"/>
          </a:xfrm>
        </p:spPr>
        <p:txBody>
          <a:bodyPr>
            <a:normAutofit/>
          </a:bodyPr>
          <a:lstStyle/>
          <a:p>
            <a:r>
              <a:rPr lang="en-US" sz="8000" dirty="0" smtClean="0">
                <a:latin typeface="Apple Chancery"/>
                <a:cs typeface="Apple Chancery"/>
              </a:rPr>
              <a:t>Literary Terms</a:t>
            </a:r>
            <a:endParaRPr lang="en-US" sz="8000" dirty="0">
              <a:latin typeface="Apple Chancery"/>
              <a:cs typeface="Apple Chancery"/>
            </a:endParaRPr>
          </a:p>
        </p:txBody>
      </p:sp>
      <p:pic>
        <p:nvPicPr>
          <p:cNvPr id="5" name="Picture 4"/>
          <p:cNvPicPr>
            <a:picLocks noChangeAspect="1"/>
          </p:cNvPicPr>
          <p:nvPr/>
        </p:nvPicPr>
        <p:blipFill>
          <a:blip r:embed="rId2"/>
          <a:stretch>
            <a:fillRect/>
          </a:stretch>
        </p:blipFill>
        <p:spPr>
          <a:xfrm>
            <a:off x="2819768" y="1929270"/>
            <a:ext cx="3797071" cy="4092399"/>
          </a:xfrm>
          <a:prstGeom prst="rect">
            <a:avLst/>
          </a:prstGeom>
        </p:spPr>
      </p:pic>
    </p:spTree>
    <p:extLst>
      <p:ext uri="{BB962C8B-B14F-4D97-AF65-F5344CB8AC3E}">
        <p14:creationId xmlns:p14="http://schemas.microsoft.com/office/powerpoint/2010/main" val="2982165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4000"/>
          </a:blip>
          <a:stretch>
            <a:fillRect/>
          </a:stretch>
        </p:blipFill>
        <p:spPr>
          <a:xfrm>
            <a:off x="-1" y="-1"/>
            <a:ext cx="9189245" cy="6858001"/>
          </a:xfrm>
          <a:prstGeom prst="rect">
            <a:avLst/>
          </a:prstGeom>
        </p:spPr>
      </p:pic>
      <p:sp>
        <p:nvSpPr>
          <p:cNvPr id="2" name="Title 1"/>
          <p:cNvSpPr>
            <a:spLocks noGrp="1"/>
          </p:cNvSpPr>
          <p:nvPr>
            <p:ph type="title"/>
          </p:nvPr>
        </p:nvSpPr>
        <p:spPr/>
        <p:txBody>
          <a:bodyPr>
            <a:normAutofit/>
          </a:bodyPr>
          <a:lstStyle/>
          <a:p>
            <a:r>
              <a:rPr lang="en-US" sz="6000" dirty="0" smtClean="0">
                <a:latin typeface="Apple Chancery"/>
                <a:cs typeface="Apple Chancery"/>
              </a:rPr>
              <a:t>Foreshadowing</a:t>
            </a:r>
            <a:endParaRPr lang="en-US" sz="6000" dirty="0">
              <a:latin typeface="Apple Chancery"/>
              <a:cs typeface="Apple Chancery"/>
            </a:endParaRPr>
          </a:p>
        </p:txBody>
      </p:sp>
      <p:sp>
        <p:nvSpPr>
          <p:cNvPr id="3" name="Content Placeholder 2"/>
          <p:cNvSpPr>
            <a:spLocks noGrp="1"/>
          </p:cNvSpPr>
          <p:nvPr>
            <p:ph idx="1"/>
          </p:nvPr>
        </p:nvSpPr>
        <p:spPr/>
        <p:txBody>
          <a:bodyPr>
            <a:normAutofit fontScale="92500" lnSpcReduction="20000"/>
          </a:bodyPr>
          <a:lstStyle/>
          <a:p>
            <a:r>
              <a:rPr lang="en-US" dirty="0" smtClean="0"/>
              <a:t>FORESHADOWING is an occurrence, feeling, or object that forewarns of an event and which is only fully understood in hindsight. </a:t>
            </a:r>
          </a:p>
          <a:p>
            <a:r>
              <a:rPr lang="en-US" dirty="0" smtClean="0"/>
              <a:t>Example:</a:t>
            </a:r>
          </a:p>
          <a:p>
            <a:pPr lvl="1"/>
            <a:r>
              <a:rPr lang="en-US" dirty="0" smtClean="0"/>
              <a:t>  “You? Impossible! A mason?”</a:t>
            </a:r>
          </a:p>
          <a:p>
            <a:pPr marL="457200" lvl="1" indent="0">
              <a:buNone/>
            </a:pPr>
            <a:r>
              <a:rPr lang="en-US" dirty="0"/>
              <a:t>	</a:t>
            </a:r>
            <a:r>
              <a:rPr lang="en-US" dirty="0" smtClean="0"/>
              <a:t>“A mason,” I replied.</a:t>
            </a:r>
          </a:p>
          <a:p>
            <a:pPr marL="457200" lvl="1" indent="0">
              <a:buNone/>
            </a:pPr>
            <a:r>
              <a:rPr lang="en-US" dirty="0"/>
              <a:t>	</a:t>
            </a:r>
            <a:r>
              <a:rPr lang="en-US" dirty="0" smtClean="0"/>
              <a:t>“A sigh,” he said.</a:t>
            </a:r>
          </a:p>
          <a:p>
            <a:pPr marL="457200" lvl="1" indent="0">
              <a:buNone/>
            </a:pPr>
            <a:r>
              <a:rPr lang="en-US" dirty="0"/>
              <a:t>	</a:t>
            </a:r>
            <a:r>
              <a:rPr lang="en-US" dirty="0" smtClean="0"/>
              <a:t>“It is this,” I answered, producing </a:t>
            </a:r>
            <a:r>
              <a:rPr lang="en-US" dirty="0" smtClean="0">
                <a:solidFill>
                  <a:srgbClr val="0000FF"/>
                </a:solidFill>
              </a:rPr>
              <a:t>a trowel </a:t>
            </a:r>
            <a:r>
              <a:rPr lang="en-US" dirty="0" smtClean="0"/>
              <a:t>from beneath the folds of my roquelaire.</a:t>
            </a:r>
          </a:p>
          <a:p>
            <a:pPr marL="457200" lvl="1" indent="0">
              <a:buNone/>
            </a:pPr>
            <a:endParaRPr lang="en-US" dirty="0"/>
          </a:p>
          <a:p>
            <a:pPr marL="457200" lvl="1" indent="0" algn="ctr">
              <a:buNone/>
            </a:pPr>
            <a:r>
              <a:rPr lang="en-US" i="1" dirty="0" smtClean="0"/>
              <a:t>The Cask of Amontillado </a:t>
            </a:r>
            <a:r>
              <a:rPr lang="en-US" dirty="0" smtClean="0"/>
              <a:t>by Edgar Allan Poe</a:t>
            </a:r>
          </a:p>
        </p:txBody>
      </p:sp>
    </p:spTree>
    <p:extLst>
      <p:ext uri="{BB962C8B-B14F-4D97-AF65-F5344CB8AC3E}">
        <p14:creationId xmlns:p14="http://schemas.microsoft.com/office/powerpoint/2010/main" val="118009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33000"/>
          </a:blip>
          <a:stretch>
            <a:fillRect/>
          </a:stretch>
        </p:blipFill>
        <p:spPr>
          <a:xfrm>
            <a:off x="0" y="0"/>
            <a:ext cx="9144001" cy="6945421"/>
          </a:xfrm>
          <a:prstGeom prst="rect">
            <a:avLst/>
          </a:prstGeom>
        </p:spPr>
      </p:pic>
      <p:sp>
        <p:nvSpPr>
          <p:cNvPr id="2" name="Title 1"/>
          <p:cNvSpPr>
            <a:spLocks noGrp="1"/>
          </p:cNvSpPr>
          <p:nvPr>
            <p:ph type="title"/>
          </p:nvPr>
        </p:nvSpPr>
        <p:spPr/>
        <p:txBody>
          <a:bodyPr>
            <a:normAutofit/>
          </a:bodyPr>
          <a:lstStyle/>
          <a:p>
            <a:r>
              <a:rPr lang="en-US" sz="6000" dirty="0" smtClean="0">
                <a:latin typeface="Apple Chancery"/>
                <a:cs typeface="Apple Chancery"/>
              </a:rPr>
              <a:t>Genre</a:t>
            </a:r>
            <a:endParaRPr lang="en-US" sz="6000" dirty="0">
              <a:latin typeface="Apple Chancery"/>
              <a:cs typeface="Apple Chancery"/>
            </a:endParaRPr>
          </a:p>
        </p:txBody>
      </p:sp>
      <p:sp>
        <p:nvSpPr>
          <p:cNvPr id="3" name="Content Placeholder 2"/>
          <p:cNvSpPr>
            <a:spLocks noGrp="1"/>
          </p:cNvSpPr>
          <p:nvPr>
            <p:ph idx="1"/>
          </p:nvPr>
        </p:nvSpPr>
        <p:spPr/>
        <p:txBody>
          <a:bodyPr>
            <a:normAutofit fontScale="92500" lnSpcReduction="20000"/>
          </a:bodyPr>
          <a:lstStyle/>
          <a:p>
            <a:r>
              <a:rPr lang="en-US" dirty="0" smtClean="0"/>
              <a:t>GENRE describes the various classifications of literary works (for example: comedy, science fiction, fantasy, mystery, short story, tragedy, etc…).</a:t>
            </a:r>
          </a:p>
          <a:p>
            <a:r>
              <a:rPr lang="en-US" dirty="0" smtClean="0"/>
              <a:t>Example:</a:t>
            </a:r>
          </a:p>
          <a:p>
            <a:pPr lvl="1"/>
            <a:r>
              <a:rPr lang="en-US" dirty="0" smtClean="0"/>
              <a:t>  I promised to have this report on its way to the publishers today.  In view of what has happened, I am obliged to break that promise, or release the report incomplete.</a:t>
            </a:r>
          </a:p>
          <a:p>
            <a:pPr marL="457200" lvl="1" indent="0">
              <a:buNone/>
            </a:pPr>
            <a:endParaRPr lang="en-US" dirty="0"/>
          </a:p>
          <a:p>
            <a:pPr marL="457200" lvl="1" indent="0" algn="ctr">
              <a:buNone/>
            </a:pPr>
            <a:r>
              <a:rPr lang="en-US" i="1" dirty="0" smtClean="0"/>
              <a:t>Report on the Barnhouse Effect </a:t>
            </a:r>
            <a:r>
              <a:rPr lang="en-US" dirty="0" smtClean="0"/>
              <a:t>by Kurt Vonnegut</a:t>
            </a:r>
          </a:p>
        </p:txBody>
      </p:sp>
    </p:spTree>
    <p:extLst>
      <p:ext uri="{BB962C8B-B14F-4D97-AF65-F5344CB8AC3E}">
        <p14:creationId xmlns:p14="http://schemas.microsoft.com/office/powerpoint/2010/main" val="42810065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9000"/>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sz="6000" dirty="0" smtClean="0">
                <a:latin typeface="Apple Chancery"/>
                <a:cs typeface="Apple Chancery"/>
              </a:rPr>
              <a:t>Plot</a:t>
            </a:r>
            <a:endParaRPr lang="en-US" sz="6000" dirty="0">
              <a:latin typeface="Apple Chancery"/>
              <a:cs typeface="Apple Chancery"/>
            </a:endParaRPr>
          </a:p>
        </p:txBody>
      </p:sp>
      <p:sp>
        <p:nvSpPr>
          <p:cNvPr id="3" name="Content Placeholder 2"/>
          <p:cNvSpPr>
            <a:spLocks noGrp="1"/>
          </p:cNvSpPr>
          <p:nvPr>
            <p:ph idx="1"/>
          </p:nvPr>
        </p:nvSpPr>
        <p:spPr/>
        <p:txBody>
          <a:bodyPr>
            <a:normAutofit fontScale="92500"/>
          </a:bodyPr>
          <a:lstStyle/>
          <a:p>
            <a:r>
              <a:rPr lang="en-US" dirty="0" smtClean="0"/>
              <a:t>PLOT is the order in which the author has chosen to convey the events of a literary work.</a:t>
            </a:r>
          </a:p>
          <a:p>
            <a:r>
              <a:rPr lang="en-US" dirty="0" smtClean="0"/>
              <a:t>Example:</a:t>
            </a:r>
          </a:p>
          <a:p>
            <a:pPr lvl="1"/>
            <a:r>
              <a:rPr lang="en-US" dirty="0" smtClean="0"/>
              <a:t>  However, </a:t>
            </a:r>
            <a:r>
              <a:rPr lang="en-US" dirty="0" smtClean="0">
                <a:solidFill>
                  <a:srgbClr val="0000FF"/>
                </a:solidFill>
              </a:rPr>
              <a:t>the bottle was NOT marked “poison” so Alice ventured to taste it, </a:t>
            </a:r>
            <a:r>
              <a:rPr lang="en-US" dirty="0" smtClean="0"/>
              <a:t>and finding it very nice, (it had, in fact, a sort of mixed flavor of cherry-tart, custard, pineapple, roast turkey, toffee, and hot buttered toast,) [sic] </a:t>
            </a:r>
            <a:r>
              <a:rPr lang="en-US" dirty="0" smtClean="0">
                <a:solidFill>
                  <a:srgbClr val="0000FF"/>
                </a:solidFill>
              </a:rPr>
              <a:t>she very soon finished it off.</a:t>
            </a:r>
            <a:endParaRPr lang="en-US" dirty="0">
              <a:solidFill>
                <a:srgbClr val="0000FF"/>
              </a:solidFill>
            </a:endParaRPr>
          </a:p>
          <a:p>
            <a:pPr marL="457200" lvl="1" indent="0" algn="ctr">
              <a:buNone/>
            </a:pPr>
            <a:r>
              <a:rPr lang="en-US" i="1" dirty="0" smtClean="0"/>
              <a:t>Alice’s Adventures in Wonderland </a:t>
            </a:r>
            <a:r>
              <a:rPr lang="en-US" dirty="0" smtClean="0"/>
              <a:t>by Lewis Carroll</a:t>
            </a:r>
          </a:p>
        </p:txBody>
      </p:sp>
    </p:spTree>
    <p:extLst>
      <p:ext uri="{BB962C8B-B14F-4D97-AF65-F5344CB8AC3E}">
        <p14:creationId xmlns:p14="http://schemas.microsoft.com/office/powerpoint/2010/main" val="31280031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37000"/>
          </a:blip>
          <a:stretch>
            <a:fillRect/>
          </a:stretch>
        </p:blipFill>
        <p:spPr>
          <a:xfrm>
            <a:off x="-1" y="0"/>
            <a:ext cx="9189547" cy="6858000"/>
          </a:xfrm>
          <a:prstGeom prst="rect">
            <a:avLst/>
          </a:prstGeom>
        </p:spPr>
      </p:pic>
      <p:sp>
        <p:nvSpPr>
          <p:cNvPr id="2" name="Title 1"/>
          <p:cNvSpPr>
            <a:spLocks noGrp="1"/>
          </p:cNvSpPr>
          <p:nvPr>
            <p:ph type="title"/>
          </p:nvPr>
        </p:nvSpPr>
        <p:spPr/>
        <p:txBody>
          <a:bodyPr>
            <a:normAutofit/>
          </a:bodyPr>
          <a:lstStyle/>
          <a:p>
            <a:r>
              <a:rPr lang="en-US" sz="6000" dirty="0" smtClean="0">
                <a:latin typeface="Apple Chancery"/>
                <a:cs typeface="Apple Chancery"/>
              </a:rPr>
              <a:t>Point of View</a:t>
            </a:r>
            <a:endParaRPr lang="en-US" sz="6000" dirty="0">
              <a:latin typeface="Apple Chancery"/>
              <a:cs typeface="Apple Chancery"/>
            </a:endParaRPr>
          </a:p>
        </p:txBody>
      </p:sp>
      <p:sp>
        <p:nvSpPr>
          <p:cNvPr id="3" name="Content Placeholder 2"/>
          <p:cNvSpPr>
            <a:spLocks noGrp="1"/>
          </p:cNvSpPr>
          <p:nvPr>
            <p:ph idx="1"/>
          </p:nvPr>
        </p:nvSpPr>
        <p:spPr/>
        <p:txBody>
          <a:bodyPr>
            <a:normAutofit/>
          </a:bodyPr>
          <a:lstStyle/>
          <a:p>
            <a:r>
              <a:rPr lang="en-US" dirty="0" smtClean="0"/>
              <a:t>POINT OF VIEW is the position or positions from which a literary work is told to the reader.</a:t>
            </a:r>
          </a:p>
          <a:p>
            <a:r>
              <a:rPr lang="en-US" dirty="0" smtClean="0"/>
              <a:t>Example:</a:t>
            </a:r>
          </a:p>
          <a:p>
            <a:pPr lvl="1"/>
            <a:r>
              <a:rPr lang="en-US" dirty="0" smtClean="0"/>
              <a:t>  </a:t>
            </a:r>
            <a:r>
              <a:rPr lang="en-US" dirty="0" smtClean="0">
                <a:solidFill>
                  <a:srgbClr val="0000FF"/>
                </a:solidFill>
              </a:rPr>
              <a:t>My</a:t>
            </a:r>
            <a:r>
              <a:rPr lang="en-US" dirty="0" smtClean="0"/>
              <a:t> name was Salmon, like the fish; first name, Suzie.</a:t>
            </a:r>
            <a:r>
              <a:rPr lang="en-US" dirty="0" smtClean="0">
                <a:solidFill>
                  <a:srgbClr val="0000FF"/>
                </a:solidFill>
              </a:rPr>
              <a:t> I </a:t>
            </a:r>
            <a:r>
              <a:rPr lang="en-US" dirty="0" smtClean="0"/>
              <a:t>was fourteen when</a:t>
            </a:r>
            <a:r>
              <a:rPr lang="en-US" dirty="0" smtClean="0">
                <a:solidFill>
                  <a:srgbClr val="0000FF"/>
                </a:solidFill>
              </a:rPr>
              <a:t> I </a:t>
            </a:r>
            <a:r>
              <a:rPr lang="en-US" dirty="0" smtClean="0"/>
              <a:t>was murdered on December 6, 1973.</a:t>
            </a:r>
            <a:endParaRPr lang="en-US" dirty="0">
              <a:solidFill>
                <a:srgbClr val="0000FF"/>
              </a:solidFill>
            </a:endParaRPr>
          </a:p>
          <a:p>
            <a:pPr marL="457200" lvl="1" indent="0" algn="ctr">
              <a:buNone/>
            </a:pPr>
            <a:r>
              <a:rPr lang="en-US" i="1" dirty="0" smtClean="0"/>
              <a:t>The Lovely Bones </a:t>
            </a:r>
            <a:r>
              <a:rPr lang="en-US" dirty="0" smtClean="0"/>
              <a:t>by Alice Sebold</a:t>
            </a:r>
          </a:p>
        </p:txBody>
      </p:sp>
    </p:spTree>
    <p:extLst>
      <p:ext uri="{BB962C8B-B14F-4D97-AF65-F5344CB8AC3E}">
        <p14:creationId xmlns:p14="http://schemas.microsoft.com/office/powerpoint/2010/main" val="19502894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2000"/>
          </a:blip>
          <a:stretch>
            <a:fillRect/>
          </a:stretch>
        </p:blipFill>
        <p:spPr>
          <a:xfrm>
            <a:off x="-1" y="0"/>
            <a:ext cx="9144001" cy="6796508"/>
          </a:xfrm>
          <a:prstGeom prst="rect">
            <a:avLst/>
          </a:prstGeom>
        </p:spPr>
      </p:pic>
      <p:sp>
        <p:nvSpPr>
          <p:cNvPr id="2" name="Title 1"/>
          <p:cNvSpPr>
            <a:spLocks noGrp="1"/>
          </p:cNvSpPr>
          <p:nvPr>
            <p:ph type="title"/>
          </p:nvPr>
        </p:nvSpPr>
        <p:spPr/>
        <p:txBody>
          <a:bodyPr>
            <a:normAutofit/>
          </a:bodyPr>
          <a:lstStyle/>
          <a:p>
            <a:r>
              <a:rPr lang="en-US" sz="6000" dirty="0" smtClean="0">
                <a:latin typeface="Apple Chancery"/>
                <a:cs typeface="Apple Chancery"/>
              </a:rPr>
              <a:t>Protagonist</a:t>
            </a:r>
            <a:endParaRPr lang="en-US" sz="6000" dirty="0">
              <a:latin typeface="Apple Chancery"/>
              <a:cs typeface="Apple Chancery"/>
            </a:endParaRPr>
          </a:p>
        </p:txBody>
      </p:sp>
      <p:sp>
        <p:nvSpPr>
          <p:cNvPr id="3" name="Content Placeholder 2"/>
          <p:cNvSpPr>
            <a:spLocks noGrp="1"/>
          </p:cNvSpPr>
          <p:nvPr>
            <p:ph idx="1"/>
          </p:nvPr>
        </p:nvSpPr>
        <p:spPr/>
        <p:txBody>
          <a:bodyPr>
            <a:normAutofit lnSpcReduction="10000"/>
          </a:bodyPr>
          <a:lstStyle/>
          <a:p>
            <a:r>
              <a:rPr lang="en-US" dirty="0" smtClean="0"/>
              <a:t>The PROTAGONIST is the principal or main character around which a literary work usually revolves.</a:t>
            </a:r>
          </a:p>
          <a:p>
            <a:r>
              <a:rPr lang="en-US" dirty="0" smtClean="0"/>
              <a:t>Example:</a:t>
            </a:r>
          </a:p>
          <a:p>
            <a:pPr lvl="1"/>
            <a:r>
              <a:rPr lang="en-US" dirty="0" smtClean="0"/>
              <a:t>  </a:t>
            </a:r>
            <a:r>
              <a:rPr lang="en-US" dirty="0" smtClean="0">
                <a:solidFill>
                  <a:srgbClr val="0000FF"/>
                </a:solidFill>
              </a:rPr>
              <a:t>Maggie </a:t>
            </a:r>
            <a:r>
              <a:rPr lang="en-US" dirty="0" smtClean="0"/>
              <a:t>by now was standing in the door. I could almost hear the sound her feet made as they scraped over each other.</a:t>
            </a:r>
          </a:p>
          <a:p>
            <a:pPr marL="457200" lvl="1" indent="0">
              <a:buNone/>
            </a:pPr>
            <a:endParaRPr lang="en-US" i="1" dirty="0">
              <a:solidFill>
                <a:srgbClr val="0000FF"/>
              </a:solidFill>
            </a:endParaRPr>
          </a:p>
          <a:p>
            <a:pPr marL="457200" lvl="1" indent="0" algn="ctr">
              <a:buNone/>
            </a:pPr>
            <a:r>
              <a:rPr lang="en-US" i="1" dirty="0" smtClean="0"/>
              <a:t>Everyday Use </a:t>
            </a:r>
            <a:r>
              <a:rPr lang="en-US" dirty="0" smtClean="0"/>
              <a:t>by Alice Walker</a:t>
            </a:r>
          </a:p>
        </p:txBody>
      </p:sp>
    </p:spTree>
    <p:extLst>
      <p:ext uri="{BB962C8B-B14F-4D97-AF65-F5344CB8AC3E}">
        <p14:creationId xmlns:p14="http://schemas.microsoft.com/office/powerpoint/2010/main" val="40339352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31000"/>
          </a:blip>
          <a:stretch>
            <a:fillRect/>
          </a:stretch>
        </p:blipFill>
        <p:spPr>
          <a:xfrm>
            <a:off x="0" y="-44994"/>
            <a:ext cx="9144000" cy="6902994"/>
          </a:xfrm>
          <a:prstGeom prst="rect">
            <a:avLst/>
          </a:prstGeom>
        </p:spPr>
      </p:pic>
      <p:sp>
        <p:nvSpPr>
          <p:cNvPr id="2" name="Title 1"/>
          <p:cNvSpPr>
            <a:spLocks noGrp="1"/>
          </p:cNvSpPr>
          <p:nvPr>
            <p:ph type="title"/>
          </p:nvPr>
        </p:nvSpPr>
        <p:spPr/>
        <p:txBody>
          <a:bodyPr>
            <a:normAutofit/>
          </a:bodyPr>
          <a:lstStyle/>
          <a:p>
            <a:r>
              <a:rPr lang="en-US" sz="6000" dirty="0" smtClean="0">
                <a:latin typeface="Apple Chancery"/>
                <a:cs typeface="Apple Chancery"/>
              </a:rPr>
              <a:t>Resolution</a:t>
            </a:r>
            <a:endParaRPr lang="en-US" sz="6000" dirty="0">
              <a:latin typeface="Apple Chancery"/>
              <a:cs typeface="Apple Chancery"/>
            </a:endParaRPr>
          </a:p>
        </p:txBody>
      </p:sp>
      <p:sp>
        <p:nvSpPr>
          <p:cNvPr id="3" name="Content Placeholder 2"/>
          <p:cNvSpPr>
            <a:spLocks noGrp="1"/>
          </p:cNvSpPr>
          <p:nvPr>
            <p:ph idx="1"/>
          </p:nvPr>
        </p:nvSpPr>
        <p:spPr/>
        <p:txBody>
          <a:bodyPr>
            <a:normAutofit/>
          </a:bodyPr>
          <a:lstStyle/>
          <a:p>
            <a:r>
              <a:rPr lang="en-US" dirty="0" smtClean="0"/>
              <a:t>RESOLUTION, or denouement. Is the event or events in a story that occur after the climax, but before the story’s actual end.</a:t>
            </a:r>
          </a:p>
          <a:p>
            <a:r>
              <a:rPr lang="en-US" dirty="0" smtClean="0"/>
              <a:t>Example:</a:t>
            </a:r>
          </a:p>
          <a:p>
            <a:pPr lvl="1"/>
            <a:r>
              <a:rPr lang="en-US" dirty="0" smtClean="0"/>
              <a:t>I look around for my girls, but they’re gone, of course.</a:t>
            </a:r>
          </a:p>
          <a:p>
            <a:pPr marL="457200" lvl="1" indent="0">
              <a:buNone/>
            </a:pPr>
            <a:endParaRPr lang="en-US" i="1" dirty="0">
              <a:solidFill>
                <a:srgbClr val="0000FF"/>
              </a:solidFill>
            </a:endParaRPr>
          </a:p>
          <a:p>
            <a:pPr marL="457200" lvl="1" indent="0" algn="ctr">
              <a:buNone/>
            </a:pPr>
            <a:r>
              <a:rPr lang="en-US" i="1" dirty="0" smtClean="0"/>
              <a:t>A &amp; P </a:t>
            </a:r>
            <a:r>
              <a:rPr lang="en-US" dirty="0" smtClean="0"/>
              <a:t>by John Updike</a:t>
            </a:r>
          </a:p>
        </p:txBody>
      </p:sp>
    </p:spTree>
    <p:extLst>
      <p:ext uri="{BB962C8B-B14F-4D97-AF65-F5344CB8AC3E}">
        <p14:creationId xmlns:p14="http://schemas.microsoft.com/office/powerpoint/2010/main" val="4251371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46000"/>
          </a:blip>
          <a:stretch>
            <a:fillRect/>
          </a:stretch>
        </p:blipFill>
        <p:spPr>
          <a:xfrm>
            <a:off x="-27131" y="0"/>
            <a:ext cx="9171131" cy="6858000"/>
          </a:xfrm>
          <a:prstGeom prst="rect">
            <a:avLst/>
          </a:prstGeom>
        </p:spPr>
      </p:pic>
      <p:sp>
        <p:nvSpPr>
          <p:cNvPr id="2" name="Title 1"/>
          <p:cNvSpPr>
            <a:spLocks noGrp="1"/>
          </p:cNvSpPr>
          <p:nvPr>
            <p:ph type="title"/>
          </p:nvPr>
        </p:nvSpPr>
        <p:spPr/>
        <p:txBody>
          <a:bodyPr>
            <a:normAutofit/>
          </a:bodyPr>
          <a:lstStyle/>
          <a:p>
            <a:r>
              <a:rPr lang="en-US" sz="6000" dirty="0" smtClean="0">
                <a:latin typeface="Apple Chancery"/>
                <a:cs typeface="Apple Chancery"/>
              </a:rPr>
              <a:t>Setting</a:t>
            </a:r>
            <a:endParaRPr lang="en-US" sz="6000" dirty="0">
              <a:latin typeface="Apple Chancery"/>
              <a:cs typeface="Apple Chancery"/>
            </a:endParaRPr>
          </a:p>
        </p:txBody>
      </p:sp>
      <p:sp>
        <p:nvSpPr>
          <p:cNvPr id="3" name="Content Placeholder 2"/>
          <p:cNvSpPr>
            <a:spLocks noGrp="1"/>
          </p:cNvSpPr>
          <p:nvPr>
            <p:ph idx="1"/>
          </p:nvPr>
        </p:nvSpPr>
        <p:spPr/>
        <p:txBody>
          <a:bodyPr>
            <a:normAutofit lnSpcReduction="10000"/>
          </a:bodyPr>
          <a:lstStyle/>
          <a:p>
            <a:r>
              <a:rPr lang="en-US" dirty="0" smtClean="0"/>
              <a:t>SETTING is the location and time period in which the plot takes place.</a:t>
            </a:r>
          </a:p>
          <a:p>
            <a:r>
              <a:rPr lang="en-US" dirty="0" smtClean="0"/>
              <a:t>Example:</a:t>
            </a:r>
          </a:p>
          <a:p>
            <a:pPr lvl="1"/>
            <a:r>
              <a:rPr lang="en-US" dirty="0" smtClean="0"/>
              <a:t>Its roof and floor were abundantly equipped with large stalactites and stalagmites, some of which met in columnar form; but important above all else was the vast deposit of shells and bones which in places nearly choked the passage.</a:t>
            </a:r>
          </a:p>
          <a:p>
            <a:pPr marL="457200" lvl="1" indent="0">
              <a:buNone/>
            </a:pPr>
            <a:endParaRPr lang="en-US" i="1" dirty="0">
              <a:solidFill>
                <a:srgbClr val="0000FF"/>
              </a:solidFill>
            </a:endParaRPr>
          </a:p>
          <a:p>
            <a:pPr marL="457200" lvl="1" indent="0" algn="ctr">
              <a:buNone/>
            </a:pPr>
            <a:r>
              <a:rPr lang="en-US" i="1" dirty="0" smtClean="0"/>
              <a:t>At the Mountains of Madness </a:t>
            </a:r>
            <a:r>
              <a:rPr lang="en-US" dirty="0" smtClean="0"/>
              <a:t>by H.P. Lovecraft</a:t>
            </a:r>
          </a:p>
        </p:txBody>
      </p:sp>
    </p:spTree>
    <p:extLst>
      <p:ext uri="{BB962C8B-B14F-4D97-AF65-F5344CB8AC3E}">
        <p14:creationId xmlns:p14="http://schemas.microsoft.com/office/powerpoint/2010/main" val="5280860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37000"/>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sz="6000" dirty="0" smtClean="0">
                <a:latin typeface="Apple Chancery"/>
                <a:cs typeface="Apple Chancery"/>
              </a:rPr>
              <a:t>Style</a:t>
            </a:r>
            <a:endParaRPr lang="en-US" sz="6000" dirty="0">
              <a:latin typeface="Apple Chancery"/>
              <a:cs typeface="Apple Chancery"/>
            </a:endParaRPr>
          </a:p>
        </p:txBody>
      </p:sp>
      <p:sp>
        <p:nvSpPr>
          <p:cNvPr id="3" name="Content Placeholder 2"/>
          <p:cNvSpPr>
            <a:spLocks noGrp="1"/>
          </p:cNvSpPr>
          <p:nvPr>
            <p:ph idx="1"/>
          </p:nvPr>
        </p:nvSpPr>
        <p:spPr/>
        <p:txBody>
          <a:bodyPr>
            <a:normAutofit/>
          </a:bodyPr>
          <a:lstStyle/>
          <a:p>
            <a:r>
              <a:rPr lang="en-US" dirty="0" smtClean="0"/>
              <a:t>STYLE is how the author’s specific use of words makes his or her writing distinctive.</a:t>
            </a:r>
          </a:p>
          <a:p>
            <a:r>
              <a:rPr lang="en-US" dirty="0" smtClean="0"/>
              <a:t>Example:</a:t>
            </a:r>
          </a:p>
          <a:p>
            <a:pPr lvl="1"/>
            <a:r>
              <a:rPr lang="en-US" dirty="0" smtClean="0"/>
              <a:t>I grant this food will be somewhat dear, and therefore very proper for landlords, who, as they have already devoured most of the parents, seem to have the best title to the children.</a:t>
            </a:r>
          </a:p>
          <a:p>
            <a:pPr marL="457200" lvl="1" indent="0">
              <a:buNone/>
            </a:pPr>
            <a:endParaRPr lang="en-US" i="1" dirty="0" smtClean="0">
              <a:solidFill>
                <a:srgbClr val="0000FF"/>
              </a:solidFill>
            </a:endParaRPr>
          </a:p>
          <a:p>
            <a:pPr marL="457200" lvl="1" indent="0" algn="ctr">
              <a:buNone/>
            </a:pPr>
            <a:r>
              <a:rPr lang="en-US" i="1" dirty="0" smtClean="0"/>
              <a:t>A Modest Proposal </a:t>
            </a:r>
            <a:r>
              <a:rPr lang="en-US" dirty="0" smtClean="0"/>
              <a:t>by Jonathan Swift</a:t>
            </a:r>
          </a:p>
        </p:txBody>
      </p:sp>
    </p:spTree>
    <p:extLst>
      <p:ext uri="{BB962C8B-B14F-4D97-AF65-F5344CB8AC3E}">
        <p14:creationId xmlns:p14="http://schemas.microsoft.com/office/powerpoint/2010/main" val="3821750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6000"/>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sz="6000" dirty="0" smtClean="0">
                <a:latin typeface="Apple Chancery"/>
                <a:cs typeface="Apple Chancery"/>
              </a:rPr>
              <a:t>Symbol</a:t>
            </a:r>
            <a:endParaRPr lang="en-US" sz="6000" dirty="0">
              <a:latin typeface="Apple Chancery"/>
              <a:cs typeface="Apple Chancery"/>
            </a:endParaRPr>
          </a:p>
        </p:txBody>
      </p:sp>
      <p:sp>
        <p:nvSpPr>
          <p:cNvPr id="3" name="Content Placeholder 2"/>
          <p:cNvSpPr>
            <a:spLocks noGrp="1"/>
          </p:cNvSpPr>
          <p:nvPr>
            <p:ph idx="1"/>
          </p:nvPr>
        </p:nvSpPr>
        <p:spPr/>
        <p:txBody>
          <a:bodyPr>
            <a:normAutofit/>
          </a:bodyPr>
          <a:lstStyle/>
          <a:p>
            <a:r>
              <a:rPr lang="en-US" dirty="0" smtClean="0"/>
              <a:t>A SYMBOL is a thing, person, or place that is presented as a representation of a larger meaning.</a:t>
            </a:r>
          </a:p>
          <a:p>
            <a:r>
              <a:rPr lang="en-US" dirty="0" smtClean="0"/>
              <a:t>Example:</a:t>
            </a:r>
          </a:p>
          <a:p>
            <a:pPr lvl="1"/>
            <a:r>
              <a:rPr lang="en-US" dirty="0" smtClean="0"/>
              <a:t>Yes, father. I shall become the </a:t>
            </a:r>
            <a:r>
              <a:rPr lang="en-US" dirty="0" smtClean="0">
                <a:solidFill>
                  <a:srgbClr val="3366FF"/>
                </a:solidFill>
              </a:rPr>
              <a:t>bat</a:t>
            </a:r>
            <a:r>
              <a:rPr lang="en-US" dirty="0" smtClean="0"/>
              <a:t>.</a:t>
            </a:r>
          </a:p>
          <a:p>
            <a:pPr marL="457200" lvl="1" indent="0">
              <a:buNone/>
            </a:pPr>
            <a:endParaRPr lang="en-US" i="1" dirty="0" smtClean="0">
              <a:solidFill>
                <a:srgbClr val="0000FF"/>
              </a:solidFill>
            </a:endParaRPr>
          </a:p>
          <a:p>
            <a:pPr marL="457200" lvl="1" indent="0" algn="ctr">
              <a:buNone/>
            </a:pPr>
            <a:r>
              <a:rPr lang="en-US" i="1" dirty="0" smtClean="0"/>
              <a:t>Batman: Year One </a:t>
            </a:r>
            <a:r>
              <a:rPr lang="en-US" dirty="0" smtClean="0"/>
              <a:t>by Frank Miller</a:t>
            </a:r>
          </a:p>
        </p:txBody>
      </p:sp>
    </p:spTree>
    <p:extLst>
      <p:ext uri="{BB962C8B-B14F-4D97-AF65-F5344CB8AC3E}">
        <p14:creationId xmlns:p14="http://schemas.microsoft.com/office/powerpoint/2010/main" val="42383021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7000"/>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sz="6000" dirty="0" smtClean="0">
                <a:latin typeface="Apple Chancery"/>
                <a:cs typeface="Apple Chancery"/>
              </a:rPr>
              <a:t>Theme</a:t>
            </a:r>
            <a:endParaRPr lang="en-US" sz="6000" dirty="0">
              <a:latin typeface="Apple Chancery"/>
              <a:cs typeface="Apple Chancery"/>
            </a:endParaRPr>
          </a:p>
        </p:txBody>
      </p:sp>
      <p:sp>
        <p:nvSpPr>
          <p:cNvPr id="3" name="Content Placeholder 2"/>
          <p:cNvSpPr>
            <a:spLocks noGrp="1"/>
          </p:cNvSpPr>
          <p:nvPr>
            <p:ph idx="1"/>
          </p:nvPr>
        </p:nvSpPr>
        <p:spPr/>
        <p:txBody>
          <a:bodyPr>
            <a:normAutofit/>
          </a:bodyPr>
          <a:lstStyle/>
          <a:p>
            <a:r>
              <a:rPr lang="en-US" dirty="0" smtClean="0"/>
              <a:t>THEME is an abstract idea (such as ambition, duty, fear, freedom, jealousy, love, or truth) that dominates a literary work.</a:t>
            </a:r>
          </a:p>
          <a:p>
            <a:r>
              <a:rPr lang="en-US" dirty="0" smtClean="0"/>
              <a:t>Example:</a:t>
            </a:r>
          </a:p>
          <a:p>
            <a:pPr lvl="1"/>
            <a:r>
              <a:rPr lang="en-US" dirty="0" smtClean="0">
                <a:solidFill>
                  <a:srgbClr val="3366FF"/>
                </a:solidFill>
              </a:rPr>
              <a:t>Solitude</a:t>
            </a:r>
            <a:r>
              <a:rPr lang="en-US" dirty="0" smtClean="0"/>
              <a:t> is not measured by the miles of space that intervene between a man and his fellows.</a:t>
            </a:r>
            <a:endParaRPr lang="en-US" i="1" dirty="0" smtClean="0">
              <a:solidFill>
                <a:srgbClr val="0000FF"/>
              </a:solidFill>
            </a:endParaRPr>
          </a:p>
          <a:p>
            <a:pPr marL="457200" lvl="1" indent="0" algn="ctr">
              <a:buNone/>
            </a:pPr>
            <a:r>
              <a:rPr lang="en-US" i="1" dirty="0" smtClean="0"/>
              <a:t>Walden, or Life in the Woods </a:t>
            </a:r>
          </a:p>
          <a:p>
            <a:pPr marL="457200" lvl="1" indent="0" algn="ctr">
              <a:buNone/>
            </a:pPr>
            <a:r>
              <a:rPr lang="en-US" dirty="0" smtClean="0"/>
              <a:t>by Henry David Thoreau</a:t>
            </a:r>
          </a:p>
        </p:txBody>
      </p:sp>
    </p:spTree>
    <p:extLst>
      <p:ext uri="{BB962C8B-B14F-4D97-AF65-F5344CB8AC3E}">
        <p14:creationId xmlns:p14="http://schemas.microsoft.com/office/powerpoint/2010/main" val="20681747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9000"/>
          </a:blip>
          <a:stretch>
            <a:fillRect/>
          </a:stretch>
        </p:blipFill>
        <p:spPr>
          <a:xfrm>
            <a:off x="0" y="-7301"/>
            <a:ext cx="9144000" cy="6858000"/>
          </a:xfrm>
          <a:prstGeom prst="rect">
            <a:avLst/>
          </a:prstGeom>
        </p:spPr>
      </p:pic>
      <p:sp>
        <p:nvSpPr>
          <p:cNvPr id="2" name="Title 1"/>
          <p:cNvSpPr>
            <a:spLocks noGrp="1"/>
          </p:cNvSpPr>
          <p:nvPr>
            <p:ph type="title"/>
          </p:nvPr>
        </p:nvSpPr>
        <p:spPr/>
        <p:txBody>
          <a:bodyPr>
            <a:normAutofit/>
          </a:bodyPr>
          <a:lstStyle/>
          <a:p>
            <a:r>
              <a:rPr lang="en-US" sz="6000" dirty="0" smtClean="0">
                <a:latin typeface="Apple Chancery"/>
                <a:cs typeface="Apple Chancery"/>
              </a:rPr>
              <a:t>Antagonist</a:t>
            </a:r>
            <a:endParaRPr lang="en-US" sz="6000" dirty="0">
              <a:latin typeface="Apple Chancery"/>
              <a:cs typeface="Apple Chancery"/>
            </a:endParaRPr>
          </a:p>
        </p:txBody>
      </p:sp>
      <p:sp>
        <p:nvSpPr>
          <p:cNvPr id="3" name="Content Placeholder 2"/>
          <p:cNvSpPr>
            <a:spLocks noGrp="1"/>
          </p:cNvSpPr>
          <p:nvPr>
            <p:ph idx="1"/>
          </p:nvPr>
        </p:nvSpPr>
        <p:spPr/>
        <p:txBody>
          <a:bodyPr>
            <a:normAutofit lnSpcReduction="10000"/>
          </a:bodyPr>
          <a:lstStyle/>
          <a:p>
            <a:r>
              <a:rPr lang="en-US" dirty="0" smtClean="0"/>
              <a:t>The ANTAGONIST is the character who opposes the central character, causing conflict.</a:t>
            </a:r>
          </a:p>
          <a:p>
            <a:r>
              <a:rPr lang="en-US" dirty="0" smtClean="0"/>
              <a:t>Example:</a:t>
            </a:r>
          </a:p>
          <a:p>
            <a:pPr lvl="1"/>
            <a:r>
              <a:rPr lang="en-US" dirty="0" smtClean="0"/>
              <a:t>Kerchak grunted and turned away, for he was </a:t>
            </a:r>
            <a:r>
              <a:rPr lang="en-US" dirty="0" smtClean="0">
                <a:solidFill>
                  <a:srgbClr val="0000FF"/>
                </a:solidFill>
              </a:rPr>
              <a:t>jealous</a:t>
            </a:r>
            <a:r>
              <a:rPr lang="en-US" dirty="0" smtClean="0">
                <a:solidFill>
                  <a:srgbClr val="FFFF00"/>
                </a:solidFill>
              </a:rPr>
              <a:t> </a:t>
            </a:r>
            <a:r>
              <a:rPr lang="en-US" dirty="0" smtClean="0"/>
              <a:t>of this strange member of his band. </a:t>
            </a:r>
            <a:r>
              <a:rPr lang="en-US" dirty="0" smtClean="0">
                <a:solidFill>
                  <a:srgbClr val="F3302F"/>
                </a:solidFill>
              </a:rPr>
              <a:t> </a:t>
            </a:r>
            <a:r>
              <a:rPr lang="en-US" dirty="0" smtClean="0">
                <a:solidFill>
                  <a:srgbClr val="0000FF"/>
                </a:solidFill>
              </a:rPr>
              <a:t>In his little evil brain he sought for some excuse to wreak his hatred upon Tarzan.</a:t>
            </a:r>
            <a:endParaRPr lang="en-US" dirty="0" smtClean="0"/>
          </a:p>
          <a:p>
            <a:pPr marL="457200" lvl="1" indent="0">
              <a:buNone/>
            </a:pPr>
            <a:endParaRPr lang="en-US" dirty="0"/>
          </a:p>
          <a:p>
            <a:pPr marL="457200" lvl="1" indent="0" algn="ctr">
              <a:buNone/>
            </a:pPr>
            <a:r>
              <a:rPr lang="en-US" i="1" dirty="0" smtClean="0"/>
              <a:t>Tarzan of the Apes </a:t>
            </a:r>
            <a:r>
              <a:rPr lang="en-US" dirty="0" smtClean="0"/>
              <a:t>by Edgar Rice Burroughs</a:t>
            </a:r>
          </a:p>
        </p:txBody>
      </p:sp>
    </p:spTree>
    <p:extLst>
      <p:ext uri="{BB962C8B-B14F-4D97-AF65-F5344CB8AC3E}">
        <p14:creationId xmlns:p14="http://schemas.microsoft.com/office/powerpoint/2010/main" val="36131839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31000"/>
          </a:blip>
          <a:stretch>
            <a:fillRect/>
          </a:stretch>
        </p:blipFill>
        <p:spPr>
          <a:xfrm>
            <a:off x="0" y="0"/>
            <a:ext cx="9144000" cy="6923342"/>
          </a:xfrm>
          <a:prstGeom prst="rect">
            <a:avLst/>
          </a:prstGeom>
        </p:spPr>
      </p:pic>
      <p:sp>
        <p:nvSpPr>
          <p:cNvPr id="2" name="Title 1"/>
          <p:cNvSpPr>
            <a:spLocks noGrp="1"/>
          </p:cNvSpPr>
          <p:nvPr>
            <p:ph type="title"/>
          </p:nvPr>
        </p:nvSpPr>
        <p:spPr/>
        <p:txBody>
          <a:bodyPr>
            <a:normAutofit/>
          </a:bodyPr>
          <a:lstStyle/>
          <a:p>
            <a:r>
              <a:rPr lang="en-US" sz="6000" dirty="0" smtClean="0">
                <a:latin typeface="Apple Chancery"/>
                <a:cs typeface="Apple Chancery"/>
              </a:rPr>
              <a:t>Characterization</a:t>
            </a:r>
            <a:endParaRPr lang="en-US" sz="6000" dirty="0">
              <a:latin typeface="Apple Chancery"/>
              <a:cs typeface="Apple Chancery"/>
            </a:endParaRPr>
          </a:p>
        </p:txBody>
      </p:sp>
      <p:sp>
        <p:nvSpPr>
          <p:cNvPr id="3" name="Content Placeholder 2"/>
          <p:cNvSpPr>
            <a:spLocks noGrp="1"/>
          </p:cNvSpPr>
          <p:nvPr>
            <p:ph idx="1"/>
          </p:nvPr>
        </p:nvSpPr>
        <p:spPr/>
        <p:txBody>
          <a:bodyPr>
            <a:normAutofit lnSpcReduction="10000"/>
          </a:bodyPr>
          <a:lstStyle/>
          <a:p>
            <a:r>
              <a:rPr lang="en-US" dirty="0" smtClean="0"/>
              <a:t>CHARACTERIZATION uses direct and indirect methods to describe qualities and features of a person within a literary work.</a:t>
            </a:r>
          </a:p>
          <a:p>
            <a:r>
              <a:rPr lang="en-US" dirty="0" smtClean="0"/>
              <a:t>Example:</a:t>
            </a:r>
          </a:p>
          <a:p>
            <a:pPr lvl="1"/>
            <a:r>
              <a:rPr lang="en-US" dirty="0" smtClean="0"/>
              <a:t>As a </a:t>
            </a:r>
            <a:r>
              <a:rPr lang="en-US" dirty="0" smtClean="0">
                <a:solidFill>
                  <a:srgbClr val="0000FF"/>
                </a:solidFill>
              </a:rPr>
              <a:t>big man</a:t>
            </a:r>
            <a:r>
              <a:rPr lang="en-US" dirty="0" smtClean="0"/>
              <a:t>, therefore a machine gunner, Henry Dobbins carried the M-60 which weighed 23 pounds unloaded, but which was </a:t>
            </a:r>
            <a:r>
              <a:rPr lang="en-US" dirty="0" smtClean="0">
                <a:solidFill>
                  <a:srgbClr val="0000FF"/>
                </a:solidFill>
              </a:rPr>
              <a:t>almost always loaded.</a:t>
            </a:r>
            <a:endParaRPr lang="en-US" dirty="0" smtClean="0"/>
          </a:p>
          <a:p>
            <a:pPr marL="457200" lvl="1" indent="0">
              <a:buNone/>
            </a:pPr>
            <a:endParaRPr lang="en-US" dirty="0"/>
          </a:p>
          <a:p>
            <a:pPr marL="457200" lvl="1" indent="0" algn="ctr">
              <a:buNone/>
            </a:pPr>
            <a:r>
              <a:rPr lang="en-US" i="1" dirty="0" smtClean="0"/>
              <a:t>The Things They Carried </a:t>
            </a:r>
            <a:r>
              <a:rPr lang="en-US" dirty="0" smtClean="0"/>
              <a:t>by Tim O’Brien</a:t>
            </a:r>
          </a:p>
        </p:txBody>
      </p:sp>
    </p:spTree>
    <p:extLst>
      <p:ext uri="{BB962C8B-B14F-4D97-AF65-F5344CB8AC3E}">
        <p14:creationId xmlns:p14="http://schemas.microsoft.com/office/powerpoint/2010/main" val="6271030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4000"/>
          </a:blip>
          <a:stretch>
            <a:fillRect/>
          </a:stretch>
        </p:blipFill>
        <p:spPr>
          <a:xfrm>
            <a:off x="0" y="0"/>
            <a:ext cx="9144001" cy="6858000"/>
          </a:xfrm>
          <a:prstGeom prst="rect">
            <a:avLst/>
          </a:prstGeom>
        </p:spPr>
      </p:pic>
      <p:sp>
        <p:nvSpPr>
          <p:cNvPr id="2" name="Title 1"/>
          <p:cNvSpPr>
            <a:spLocks noGrp="1"/>
          </p:cNvSpPr>
          <p:nvPr>
            <p:ph type="title"/>
          </p:nvPr>
        </p:nvSpPr>
        <p:spPr/>
        <p:txBody>
          <a:bodyPr>
            <a:normAutofit/>
          </a:bodyPr>
          <a:lstStyle/>
          <a:p>
            <a:r>
              <a:rPr lang="en-US" sz="6000" dirty="0" smtClean="0">
                <a:latin typeface="Apple Chancery"/>
                <a:cs typeface="Apple Chancery"/>
              </a:rPr>
              <a:t>Climax</a:t>
            </a:r>
            <a:endParaRPr lang="en-US" sz="6000" dirty="0">
              <a:latin typeface="Apple Chancery"/>
              <a:cs typeface="Apple Chancery"/>
            </a:endParaRPr>
          </a:p>
        </p:txBody>
      </p:sp>
      <p:sp>
        <p:nvSpPr>
          <p:cNvPr id="3" name="Content Placeholder 2"/>
          <p:cNvSpPr>
            <a:spLocks noGrp="1"/>
          </p:cNvSpPr>
          <p:nvPr>
            <p:ph idx="1"/>
          </p:nvPr>
        </p:nvSpPr>
        <p:spPr/>
        <p:txBody>
          <a:bodyPr>
            <a:normAutofit/>
          </a:bodyPr>
          <a:lstStyle/>
          <a:p>
            <a:r>
              <a:rPr lang="en-US" dirty="0" smtClean="0"/>
              <a:t>The CLIMAX marks the place in a literary work that is the most significant to the main character and/or plot.</a:t>
            </a:r>
          </a:p>
          <a:p>
            <a:r>
              <a:rPr lang="en-US" dirty="0" smtClean="0"/>
              <a:t>Example:</a:t>
            </a:r>
          </a:p>
          <a:p>
            <a:pPr lvl="1"/>
            <a:r>
              <a:rPr lang="en-US" dirty="0"/>
              <a:t> </a:t>
            </a:r>
            <a:r>
              <a:rPr lang="en-US" dirty="0" smtClean="0"/>
              <a:t>It isn’t difficult to keep alive, friends – just </a:t>
            </a:r>
            <a:r>
              <a:rPr lang="en-US" dirty="0" smtClean="0">
                <a:solidFill>
                  <a:srgbClr val="0000FF"/>
                </a:solidFill>
              </a:rPr>
              <a:t>don’t make trouble</a:t>
            </a:r>
            <a:r>
              <a:rPr lang="en-US" dirty="0" smtClean="0"/>
              <a:t>.”</a:t>
            </a:r>
          </a:p>
          <a:p>
            <a:pPr marL="457200" lvl="1" indent="0">
              <a:buNone/>
            </a:pPr>
            <a:endParaRPr lang="en-US" dirty="0"/>
          </a:p>
          <a:p>
            <a:pPr marL="457200" lvl="1" indent="0" algn="ctr">
              <a:buNone/>
            </a:pPr>
            <a:r>
              <a:rPr lang="en-US" i="1" dirty="0" smtClean="0"/>
              <a:t>A Man For All Seasons </a:t>
            </a:r>
            <a:r>
              <a:rPr lang="en-US" dirty="0" smtClean="0"/>
              <a:t>by Robert Bolt</a:t>
            </a:r>
          </a:p>
        </p:txBody>
      </p:sp>
    </p:spTree>
    <p:extLst>
      <p:ext uri="{BB962C8B-B14F-4D97-AF65-F5344CB8AC3E}">
        <p14:creationId xmlns:p14="http://schemas.microsoft.com/office/powerpoint/2010/main" val="35903881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31000"/>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sz="6000" dirty="0" smtClean="0">
                <a:latin typeface="Apple Chancery"/>
                <a:cs typeface="Apple Chancery"/>
              </a:rPr>
              <a:t>Conflict</a:t>
            </a:r>
            <a:endParaRPr lang="en-US" sz="6000" dirty="0">
              <a:latin typeface="Apple Chancery"/>
              <a:cs typeface="Apple Chancery"/>
            </a:endParaRPr>
          </a:p>
        </p:txBody>
      </p:sp>
      <p:sp>
        <p:nvSpPr>
          <p:cNvPr id="3" name="Content Placeholder 2"/>
          <p:cNvSpPr>
            <a:spLocks noGrp="1"/>
          </p:cNvSpPr>
          <p:nvPr>
            <p:ph idx="1"/>
          </p:nvPr>
        </p:nvSpPr>
        <p:spPr/>
        <p:txBody>
          <a:bodyPr>
            <a:normAutofit/>
          </a:bodyPr>
          <a:lstStyle/>
          <a:p>
            <a:r>
              <a:rPr lang="en-US" dirty="0" smtClean="0"/>
              <a:t>CONFLICT is the struggle between two or more forces, internal and/or external that drive the plot.</a:t>
            </a:r>
          </a:p>
          <a:p>
            <a:r>
              <a:rPr lang="en-US" dirty="0" smtClean="0"/>
              <a:t>Example:</a:t>
            </a:r>
          </a:p>
          <a:p>
            <a:pPr lvl="1"/>
            <a:r>
              <a:rPr lang="en-US" dirty="0"/>
              <a:t> </a:t>
            </a:r>
            <a:r>
              <a:rPr lang="en-US" dirty="0" smtClean="0"/>
              <a:t>I’ll be famous one day, but for now </a:t>
            </a:r>
            <a:r>
              <a:rPr lang="en-US" dirty="0" smtClean="0">
                <a:solidFill>
                  <a:srgbClr val="0000FF"/>
                </a:solidFill>
              </a:rPr>
              <a:t>I’m stuck in middle school with a bunch of morons</a:t>
            </a:r>
            <a:r>
              <a:rPr lang="en-US" dirty="0" smtClean="0"/>
              <a:t>.</a:t>
            </a:r>
          </a:p>
          <a:p>
            <a:pPr marL="457200" lvl="1" indent="0">
              <a:buNone/>
            </a:pPr>
            <a:endParaRPr lang="en-US" dirty="0"/>
          </a:p>
          <a:p>
            <a:pPr marL="457200" lvl="1" indent="0" algn="ctr">
              <a:buNone/>
            </a:pPr>
            <a:r>
              <a:rPr lang="en-US" i="1" dirty="0" smtClean="0"/>
              <a:t>Diary of a Wimpy Kid </a:t>
            </a:r>
            <a:r>
              <a:rPr lang="en-US" dirty="0" smtClean="0"/>
              <a:t>by Jeff Kinney</a:t>
            </a:r>
          </a:p>
        </p:txBody>
      </p:sp>
    </p:spTree>
    <p:extLst>
      <p:ext uri="{BB962C8B-B14F-4D97-AF65-F5344CB8AC3E}">
        <p14:creationId xmlns:p14="http://schemas.microsoft.com/office/powerpoint/2010/main" val="18223461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2000"/>
          </a:blip>
          <a:stretch>
            <a:fillRect/>
          </a:stretch>
        </p:blipFill>
        <p:spPr>
          <a:xfrm>
            <a:off x="0" y="-18219"/>
            <a:ext cx="9144000" cy="6876219"/>
          </a:xfrm>
          <a:prstGeom prst="rect">
            <a:avLst/>
          </a:prstGeom>
        </p:spPr>
      </p:pic>
      <p:sp>
        <p:nvSpPr>
          <p:cNvPr id="2" name="Title 1"/>
          <p:cNvSpPr>
            <a:spLocks noGrp="1"/>
          </p:cNvSpPr>
          <p:nvPr>
            <p:ph type="title"/>
          </p:nvPr>
        </p:nvSpPr>
        <p:spPr/>
        <p:txBody>
          <a:bodyPr>
            <a:normAutofit/>
          </a:bodyPr>
          <a:lstStyle/>
          <a:p>
            <a:r>
              <a:rPr lang="en-US" sz="6000" dirty="0" smtClean="0">
                <a:latin typeface="Apple Chancery"/>
                <a:cs typeface="Apple Chancery"/>
              </a:rPr>
              <a:t>Connotation</a:t>
            </a:r>
            <a:endParaRPr lang="en-US" sz="6000" dirty="0">
              <a:latin typeface="Apple Chancery"/>
              <a:cs typeface="Apple Chancery"/>
            </a:endParaRPr>
          </a:p>
        </p:txBody>
      </p:sp>
      <p:sp>
        <p:nvSpPr>
          <p:cNvPr id="3" name="Content Placeholder 2"/>
          <p:cNvSpPr>
            <a:spLocks noGrp="1"/>
          </p:cNvSpPr>
          <p:nvPr>
            <p:ph idx="1"/>
          </p:nvPr>
        </p:nvSpPr>
        <p:spPr/>
        <p:txBody>
          <a:bodyPr>
            <a:normAutofit/>
          </a:bodyPr>
          <a:lstStyle/>
          <a:p>
            <a:r>
              <a:rPr lang="en-US" dirty="0" smtClean="0"/>
              <a:t>CONNOTATION is the emotional, cultural, or suggested meaning thought of when hearing a word or phrase.</a:t>
            </a:r>
          </a:p>
          <a:p>
            <a:r>
              <a:rPr lang="en-US" dirty="0" smtClean="0"/>
              <a:t>Example:</a:t>
            </a:r>
          </a:p>
          <a:p>
            <a:pPr lvl="1"/>
            <a:r>
              <a:rPr lang="en-US" dirty="0"/>
              <a:t> </a:t>
            </a:r>
            <a:r>
              <a:rPr lang="en-US" dirty="0" smtClean="0"/>
              <a:t>Your sister and I are having </a:t>
            </a:r>
            <a:r>
              <a:rPr lang="en-US" dirty="0" smtClean="0">
                <a:solidFill>
                  <a:srgbClr val="0000FF"/>
                </a:solidFill>
              </a:rPr>
              <a:t>a talk</a:t>
            </a:r>
            <a:r>
              <a:rPr lang="en-US" dirty="0" smtClean="0"/>
              <a:t>.</a:t>
            </a:r>
          </a:p>
          <a:p>
            <a:pPr marL="457200" lvl="1" indent="0">
              <a:buNone/>
            </a:pPr>
            <a:endParaRPr lang="en-US" dirty="0"/>
          </a:p>
          <a:p>
            <a:pPr marL="457200" lvl="1" indent="0" algn="ctr">
              <a:buNone/>
            </a:pPr>
            <a:r>
              <a:rPr lang="en-US" i="1" dirty="0" smtClean="0"/>
              <a:t>A Streetcar Named Desire </a:t>
            </a:r>
            <a:r>
              <a:rPr lang="en-US" dirty="0" smtClean="0"/>
              <a:t>by Tennessee Williams</a:t>
            </a:r>
          </a:p>
        </p:txBody>
      </p:sp>
    </p:spTree>
    <p:extLst>
      <p:ext uri="{BB962C8B-B14F-4D97-AF65-F5344CB8AC3E}">
        <p14:creationId xmlns:p14="http://schemas.microsoft.com/office/powerpoint/2010/main" val="19842526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43000"/>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sz="6000" dirty="0" smtClean="0">
                <a:latin typeface="Apple Chancery"/>
                <a:cs typeface="Apple Chancery"/>
              </a:rPr>
              <a:t>Dialogue</a:t>
            </a:r>
            <a:endParaRPr lang="en-US" sz="6000" dirty="0">
              <a:latin typeface="Apple Chancery"/>
              <a:cs typeface="Apple Chancery"/>
            </a:endParaRPr>
          </a:p>
        </p:txBody>
      </p:sp>
      <p:sp>
        <p:nvSpPr>
          <p:cNvPr id="3" name="Content Placeholder 2"/>
          <p:cNvSpPr>
            <a:spLocks noGrp="1"/>
          </p:cNvSpPr>
          <p:nvPr>
            <p:ph idx="1"/>
          </p:nvPr>
        </p:nvSpPr>
        <p:spPr/>
        <p:txBody>
          <a:bodyPr>
            <a:normAutofit fontScale="92500" lnSpcReduction="20000"/>
          </a:bodyPr>
          <a:lstStyle/>
          <a:p>
            <a:r>
              <a:rPr lang="en-US" dirty="0" smtClean="0"/>
              <a:t>DIALOGUE is the representation of conversation within a literary work.</a:t>
            </a:r>
          </a:p>
          <a:p>
            <a:r>
              <a:rPr lang="en-US" dirty="0" smtClean="0"/>
              <a:t>Example:</a:t>
            </a:r>
          </a:p>
          <a:p>
            <a:pPr lvl="1"/>
            <a:r>
              <a:rPr lang="en-US" dirty="0" smtClean="0">
                <a:solidFill>
                  <a:srgbClr val="0000FF"/>
                </a:solidFill>
              </a:rPr>
              <a:t>“Mama’ll be ‘fraid, yes,” </a:t>
            </a:r>
            <a:r>
              <a:rPr lang="en-US" dirty="0" smtClean="0"/>
              <a:t>he suggested with blinking eyes.</a:t>
            </a:r>
          </a:p>
          <a:p>
            <a:pPr marL="457200" lvl="1" indent="0">
              <a:buNone/>
            </a:pPr>
            <a:r>
              <a:rPr lang="en-US" dirty="0"/>
              <a:t>	</a:t>
            </a:r>
            <a:r>
              <a:rPr lang="en-US" dirty="0" smtClean="0">
                <a:solidFill>
                  <a:srgbClr val="0000FF"/>
                </a:solidFill>
              </a:rPr>
              <a:t>“She’ll shut the house.  Maybe she got Sylvie helpin’ her this evening,”</a:t>
            </a:r>
            <a:r>
              <a:rPr lang="en-US" dirty="0" smtClean="0"/>
              <a:t> Bobinot responded reassuringly.</a:t>
            </a:r>
          </a:p>
          <a:p>
            <a:pPr marL="457200" lvl="1" indent="0">
              <a:buNone/>
            </a:pPr>
            <a:r>
              <a:rPr lang="en-US" dirty="0"/>
              <a:t>	</a:t>
            </a:r>
            <a:r>
              <a:rPr lang="en-US" dirty="0" smtClean="0">
                <a:solidFill>
                  <a:srgbClr val="0000FF"/>
                </a:solidFill>
              </a:rPr>
              <a:t>“No; she ent got Sylvie. Sylvie was helpin’ her yistiday,” </a:t>
            </a:r>
            <a:r>
              <a:rPr lang="en-US" dirty="0" smtClean="0"/>
              <a:t>piped Bibi.</a:t>
            </a:r>
          </a:p>
          <a:p>
            <a:pPr marL="457200" lvl="1" indent="0">
              <a:buNone/>
            </a:pPr>
            <a:endParaRPr lang="en-US" dirty="0"/>
          </a:p>
          <a:p>
            <a:pPr marL="457200" lvl="1" indent="0" algn="ctr">
              <a:buNone/>
            </a:pPr>
            <a:r>
              <a:rPr lang="en-US" i="1" dirty="0" smtClean="0"/>
              <a:t>The Storm </a:t>
            </a:r>
            <a:r>
              <a:rPr lang="en-US" dirty="0" smtClean="0"/>
              <a:t>by Kate Chopin</a:t>
            </a:r>
          </a:p>
        </p:txBody>
      </p:sp>
    </p:spTree>
    <p:extLst>
      <p:ext uri="{BB962C8B-B14F-4D97-AF65-F5344CB8AC3E}">
        <p14:creationId xmlns:p14="http://schemas.microsoft.com/office/powerpoint/2010/main" val="38072143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3000"/>
          </a:blip>
          <a:stretch>
            <a:fillRect/>
          </a:stretch>
        </p:blipFill>
        <p:spPr>
          <a:xfrm>
            <a:off x="-1" y="0"/>
            <a:ext cx="9174643" cy="6858000"/>
          </a:xfrm>
          <a:prstGeom prst="rect">
            <a:avLst/>
          </a:prstGeom>
        </p:spPr>
      </p:pic>
      <p:sp>
        <p:nvSpPr>
          <p:cNvPr id="2" name="Title 1"/>
          <p:cNvSpPr>
            <a:spLocks noGrp="1"/>
          </p:cNvSpPr>
          <p:nvPr>
            <p:ph type="title"/>
          </p:nvPr>
        </p:nvSpPr>
        <p:spPr/>
        <p:txBody>
          <a:bodyPr>
            <a:normAutofit/>
          </a:bodyPr>
          <a:lstStyle/>
          <a:p>
            <a:r>
              <a:rPr lang="en-US" sz="6000" dirty="0" smtClean="0">
                <a:latin typeface="Apple Chancery"/>
                <a:cs typeface="Apple Chancery"/>
              </a:rPr>
              <a:t>Figurative Language</a:t>
            </a:r>
            <a:endParaRPr lang="en-US" sz="6000" dirty="0">
              <a:latin typeface="Apple Chancery"/>
              <a:cs typeface="Apple Chancery"/>
            </a:endParaRPr>
          </a:p>
        </p:txBody>
      </p:sp>
      <p:sp>
        <p:nvSpPr>
          <p:cNvPr id="3" name="Content Placeholder 2"/>
          <p:cNvSpPr>
            <a:spLocks noGrp="1"/>
          </p:cNvSpPr>
          <p:nvPr>
            <p:ph idx="1"/>
          </p:nvPr>
        </p:nvSpPr>
        <p:spPr/>
        <p:txBody>
          <a:bodyPr>
            <a:normAutofit lnSpcReduction="10000"/>
          </a:bodyPr>
          <a:lstStyle/>
          <a:p>
            <a:r>
              <a:rPr lang="en-US" dirty="0" smtClean="0"/>
              <a:t>FIGURATIVE LANGUAGE is the use of words to affect a meaning other than the usual or literal meaning of those words.</a:t>
            </a:r>
          </a:p>
          <a:p>
            <a:r>
              <a:rPr lang="en-US" dirty="0" smtClean="0"/>
              <a:t>Example:</a:t>
            </a:r>
          </a:p>
          <a:p>
            <a:pPr lvl="1"/>
            <a:r>
              <a:rPr lang="en-US" dirty="0" smtClean="0"/>
              <a:t>Well, I think we’re about two hundred miles from  the coast. </a:t>
            </a:r>
            <a:r>
              <a:rPr lang="en-US" dirty="0" smtClean="0">
                <a:solidFill>
                  <a:srgbClr val="0000FF"/>
                </a:solidFill>
              </a:rPr>
              <a:t>As the crow flies.</a:t>
            </a:r>
          </a:p>
          <a:p>
            <a:pPr marL="457200" lvl="1" indent="0">
              <a:buNone/>
            </a:pPr>
            <a:r>
              <a:rPr lang="en-US" dirty="0"/>
              <a:t>	</a:t>
            </a:r>
            <a:r>
              <a:rPr lang="en-US" dirty="0" smtClean="0">
                <a:solidFill>
                  <a:srgbClr val="0000FF"/>
                </a:solidFill>
              </a:rPr>
              <a:t>As the crow flies?</a:t>
            </a:r>
          </a:p>
          <a:p>
            <a:pPr marL="457200" lvl="1" indent="0">
              <a:buNone/>
            </a:pPr>
            <a:r>
              <a:rPr lang="en-US" dirty="0"/>
              <a:t>	</a:t>
            </a:r>
            <a:r>
              <a:rPr lang="en-US" dirty="0" smtClean="0">
                <a:solidFill>
                  <a:srgbClr val="0000FF"/>
                </a:solidFill>
              </a:rPr>
              <a:t>Yes. It means going in a straight line.</a:t>
            </a:r>
            <a:endParaRPr lang="en-US" dirty="0">
              <a:solidFill>
                <a:srgbClr val="0000FF"/>
              </a:solidFill>
            </a:endParaRPr>
          </a:p>
          <a:p>
            <a:pPr marL="457200" lvl="1" indent="0" algn="ctr">
              <a:buNone/>
            </a:pPr>
            <a:r>
              <a:rPr lang="en-US" i="1" dirty="0" smtClean="0"/>
              <a:t>The Road </a:t>
            </a:r>
            <a:r>
              <a:rPr lang="en-US" dirty="0" smtClean="0"/>
              <a:t>by Cormac McCarthy</a:t>
            </a:r>
          </a:p>
        </p:txBody>
      </p:sp>
    </p:spTree>
    <p:extLst>
      <p:ext uri="{BB962C8B-B14F-4D97-AF65-F5344CB8AC3E}">
        <p14:creationId xmlns:p14="http://schemas.microsoft.com/office/powerpoint/2010/main" val="3769831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45000"/>
          </a:blip>
          <a:stretch>
            <a:fillRect/>
          </a:stretch>
        </p:blipFill>
        <p:spPr>
          <a:xfrm>
            <a:off x="-1" y="6349"/>
            <a:ext cx="9144001" cy="6867799"/>
          </a:xfrm>
          <a:prstGeom prst="rect">
            <a:avLst/>
          </a:prstGeom>
        </p:spPr>
      </p:pic>
      <p:sp>
        <p:nvSpPr>
          <p:cNvPr id="2" name="Title 1"/>
          <p:cNvSpPr>
            <a:spLocks noGrp="1"/>
          </p:cNvSpPr>
          <p:nvPr>
            <p:ph type="title"/>
          </p:nvPr>
        </p:nvSpPr>
        <p:spPr/>
        <p:txBody>
          <a:bodyPr>
            <a:normAutofit/>
          </a:bodyPr>
          <a:lstStyle/>
          <a:p>
            <a:r>
              <a:rPr lang="en-US" sz="6000" dirty="0" smtClean="0">
                <a:latin typeface="Apple Chancery"/>
                <a:cs typeface="Apple Chancery"/>
              </a:rPr>
              <a:t>Flashback</a:t>
            </a:r>
            <a:endParaRPr lang="en-US" sz="6000" dirty="0">
              <a:latin typeface="Apple Chancery"/>
              <a:cs typeface="Apple Chancery"/>
            </a:endParaRPr>
          </a:p>
        </p:txBody>
      </p:sp>
      <p:sp>
        <p:nvSpPr>
          <p:cNvPr id="3" name="Content Placeholder 2"/>
          <p:cNvSpPr>
            <a:spLocks noGrp="1"/>
          </p:cNvSpPr>
          <p:nvPr>
            <p:ph idx="1"/>
          </p:nvPr>
        </p:nvSpPr>
        <p:spPr/>
        <p:txBody>
          <a:bodyPr>
            <a:normAutofit/>
          </a:bodyPr>
          <a:lstStyle/>
          <a:p>
            <a:r>
              <a:rPr lang="en-US" dirty="0" smtClean="0"/>
              <a:t>A FLASHBACK is a scene that takes place earlier than the story’s current time. </a:t>
            </a:r>
          </a:p>
          <a:p>
            <a:r>
              <a:rPr lang="en-US" dirty="0" smtClean="0"/>
              <a:t>Example:</a:t>
            </a:r>
          </a:p>
          <a:p>
            <a:pPr lvl="1"/>
            <a:r>
              <a:rPr lang="en-US" dirty="0" smtClean="0">
                <a:solidFill>
                  <a:srgbClr val="0000FF"/>
                </a:solidFill>
              </a:rPr>
              <a:t>Way back </a:t>
            </a:r>
            <a:r>
              <a:rPr lang="en-US" dirty="0" smtClean="0"/>
              <a:t>in </a:t>
            </a:r>
            <a:r>
              <a:rPr lang="en-US" dirty="0" smtClean="0">
                <a:solidFill>
                  <a:srgbClr val="0000FF"/>
                </a:solidFill>
              </a:rPr>
              <a:t>Once Upon a Time </a:t>
            </a:r>
            <a:r>
              <a:rPr lang="en-US" dirty="0" smtClean="0"/>
              <a:t>time, I was making a birthday cake for my dear old granny.</a:t>
            </a:r>
          </a:p>
          <a:p>
            <a:pPr marL="457200" lvl="1" indent="0">
              <a:buNone/>
            </a:pPr>
            <a:endParaRPr lang="en-US" dirty="0"/>
          </a:p>
          <a:p>
            <a:pPr marL="457200" lvl="1" indent="0" algn="ctr">
              <a:buNone/>
            </a:pPr>
            <a:r>
              <a:rPr lang="en-US" i="1" dirty="0" smtClean="0"/>
              <a:t>The True Story of the Three Little Pigs </a:t>
            </a:r>
          </a:p>
          <a:p>
            <a:pPr marL="457200" lvl="1" indent="0" algn="ctr">
              <a:buNone/>
            </a:pPr>
            <a:r>
              <a:rPr lang="en-US" dirty="0" smtClean="0"/>
              <a:t>by John Scieszka &amp; Lane Smith</a:t>
            </a:r>
          </a:p>
        </p:txBody>
      </p:sp>
    </p:spTree>
    <p:extLst>
      <p:ext uri="{BB962C8B-B14F-4D97-AF65-F5344CB8AC3E}">
        <p14:creationId xmlns:p14="http://schemas.microsoft.com/office/powerpoint/2010/main" val="20990838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438</TotalTime>
  <Words>986</Words>
  <Application>Microsoft Macintosh PowerPoint</Application>
  <PresentationFormat>On-screen Show (4:3)</PresentationFormat>
  <Paragraphs>114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Literary Terms</vt:lpstr>
      <vt:lpstr>Antagonist</vt:lpstr>
      <vt:lpstr>Characterization</vt:lpstr>
      <vt:lpstr>Climax</vt:lpstr>
      <vt:lpstr>Conflict</vt:lpstr>
      <vt:lpstr>Connotation</vt:lpstr>
      <vt:lpstr>Dialogue</vt:lpstr>
      <vt:lpstr>Figurative Language</vt:lpstr>
      <vt:lpstr>Flashback</vt:lpstr>
      <vt:lpstr>Foreshadowing</vt:lpstr>
      <vt:lpstr>Genre</vt:lpstr>
      <vt:lpstr>Plot</vt:lpstr>
      <vt:lpstr>Point of View</vt:lpstr>
      <vt:lpstr>Protagonist</vt:lpstr>
      <vt:lpstr>Resolution</vt:lpstr>
      <vt:lpstr>Setting</vt:lpstr>
      <vt:lpstr>Style</vt:lpstr>
      <vt:lpstr>Symbol</vt:lpstr>
      <vt:lpstr>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Technology Manager</cp:lastModifiedBy>
  <cp:revision>80</cp:revision>
  <dcterms:created xsi:type="dcterms:W3CDTF">2010-04-12T23:12:02Z</dcterms:created>
  <dcterms:modified xsi:type="dcterms:W3CDTF">2012-04-18T13:56:12Z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