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7" r:id="rId3"/>
    <p:sldId id="258" r:id="rId4"/>
    <p:sldId id="283" r:id="rId5"/>
    <p:sldId id="284" r:id="rId6"/>
    <p:sldId id="285" r:id="rId7"/>
    <p:sldId id="286" r:id="rId8"/>
    <p:sldId id="287" r:id="rId9"/>
    <p:sldId id="288" r:id="rId10"/>
    <p:sldId id="280" r:id="rId11"/>
    <p:sldId id="282" r:id="rId12"/>
    <p:sldId id="281" r:id="rId13"/>
    <p:sldId id="278"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20" y="-5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A01B3-9C5B-924F-9137-72FC15DA50C5}" type="datetimeFigureOut">
              <a:rPr lang="en-US" smtClean="0"/>
              <a:t>3/28/12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581FB-D361-3640-8C09-10F1ED88EA13}" type="slidenum">
              <a:rPr lang="en-US" smtClean="0"/>
              <a:t>‹#›</a:t>
            </a:fld>
            <a:endParaRPr lang="en-US"/>
          </a:p>
        </p:txBody>
      </p:sp>
    </p:spTree>
    <p:extLst>
      <p:ext uri="{BB962C8B-B14F-4D97-AF65-F5344CB8AC3E}">
        <p14:creationId xmlns:p14="http://schemas.microsoft.com/office/powerpoint/2010/main" val="1134601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www.shmoop.com</a:t>
            </a:r>
            <a:r>
              <a:rPr lang="en-US" dirty="0" smtClean="0"/>
              <a:t>/hunger-games/</a:t>
            </a:r>
            <a:r>
              <a:rPr lang="en-US" dirty="0" err="1" smtClean="0"/>
              <a:t>themes.html</a:t>
            </a:r>
            <a:endParaRPr lang="en-US" dirty="0"/>
          </a:p>
        </p:txBody>
      </p:sp>
      <p:sp>
        <p:nvSpPr>
          <p:cNvPr id="4" name="Slide Number Placeholder 3"/>
          <p:cNvSpPr>
            <a:spLocks noGrp="1"/>
          </p:cNvSpPr>
          <p:nvPr>
            <p:ph type="sldNum" sz="quarter" idx="10"/>
          </p:nvPr>
        </p:nvSpPr>
        <p:spPr/>
        <p:txBody>
          <a:bodyPr/>
          <a:lstStyle/>
          <a:p>
            <a:fld id="{88D581FB-D361-3640-8C09-10F1ED88EA13}" type="slidenum">
              <a:rPr lang="en-US" smtClean="0"/>
              <a:t>4</a:t>
            </a:fld>
            <a:endParaRPr lang="en-US"/>
          </a:p>
        </p:txBody>
      </p:sp>
    </p:spTree>
    <p:extLst>
      <p:ext uri="{BB962C8B-B14F-4D97-AF65-F5344CB8AC3E}">
        <p14:creationId xmlns:p14="http://schemas.microsoft.com/office/powerpoint/2010/main" val="181916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a:t>
            </a:r>
            <a:r>
              <a:rPr lang="en-US" baseline="0" dirty="0" smtClean="0"/>
              <a:t> – Who has the power.  The main source of power in the Hunger Games is clear: the totalitarian government of the Capitol.</a:t>
            </a:r>
          </a:p>
          <a:p>
            <a:r>
              <a:rPr lang="en-US" baseline="0" dirty="0" smtClean="0"/>
              <a:t>Versions of Reality – The people of </a:t>
            </a:r>
            <a:r>
              <a:rPr lang="en-US" baseline="0" dirty="0" err="1" smtClean="0"/>
              <a:t>Panem</a:t>
            </a:r>
            <a:r>
              <a:rPr lang="en-US" baseline="0" dirty="0" smtClean="0"/>
              <a:t> watch lots of reality TV.</a:t>
            </a:r>
          </a:p>
          <a:p>
            <a:r>
              <a:rPr lang="en-US" baseline="0" dirty="0" smtClean="0"/>
              <a:t>Identity – Before the Hunger Games, </a:t>
            </a:r>
            <a:r>
              <a:rPr lang="en-US" baseline="0" dirty="0" err="1" smtClean="0"/>
              <a:t>Katniss</a:t>
            </a:r>
            <a:r>
              <a:rPr lang="en-US" baseline="0" dirty="0" smtClean="0"/>
              <a:t> </a:t>
            </a:r>
            <a:r>
              <a:rPr lang="en-US" baseline="0" dirty="0" err="1" smtClean="0"/>
              <a:t>Everdeen</a:t>
            </a:r>
            <a:r>
              <a:rPr lang="en-US" baseline="0" dirty="0" smtClean="0"/>
              <a:t> was a hunter and gatherer in District 12 in the country of </a:t>
            </a:r>
            <a:r>
              <a:rPr lang="en-US" baseline="0" dirty="0" err="1" smtClean="0"/>
              <a:t>Panem</a:t>
            </a:r>
            <a:r>
              <a:rPr lang="en-US" baseline="0" dirty="0" smtClean="0"/>
              <a:t>.  </a:t>
            </a:r>
          </a:p>
          <a:p>
            <a:r>
              <a:rPr lang="en-US" baseline="0" dirty="0" smtClean="0"/>
              <a:t>Society and Class – The Hunger games is a novel about the “haves” and “have </a:t>
            </a:r>
            <a:r>
              <a:rPr lang="en-US" baseline="0" dirty="0" err="1" smtClean="0"/>
              <a:t>nots</a:t>
            </a:r>
            <a:r>
              <a:rPr lang="en-US" baseline="0" dirty="0" smtClean="0"/>
              <a:t>”</a:t>
            </a:r>
          </a:p>
          <a:p>
            <a:r>
              <a:rPr lang="en-US" baseline="0" dirty="0" smtClean="0"/>
              <a:t>Love - </a:t>
            </a:r>
            <a:endParaRPr lang="en-US" dirty="0"/>
          </a:p>
        </p:txBody>
      </p:sp>
      <p:sp>
        <p:nvSpPr>
          <p:cNvPr id="4" name="Slide Number Placeholder 3"/>
          <p:cNvSpPr>
            <a:spLocks noGrp="1"/>
          </p:cNvSpPr>
          <p:nvPr>
            <p:ph type="sldNum" sz="quarter" idx="10"/>
          </p:nvPr>
        </p:nvSpPr>
        <p:spPr/>
        <p:txBody>
          <a:bodyPr/>
          <a:lstStyle/>
          <a:p>
            <a:fld id="{88D581FB-D361-3640-8C09-10F1ED88EA13}" type="slidenum">
              <a:rPr lang="en-US" smtClean="0"/>
              <a:t>5</a:t>
            </a:fld>
            <a:endParaRPr lang="en-US"/>
          </a:p>
        </p:txBody>
      </p:sp>
    </p:spTree>
    <p:extLst>
      <p:ext uri="{BB962C8B-B14F-4D97-AF65-F5344CB8AC3E}">
        <p14:creationId xmlns:p14="http://schemas.microsoft.com/office/powerpoint/2010/main" val="408667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www.shmoop.com</a:t>
            </a:r>
            <a:r>
              <a:rPr lang="en-US" dirty="0" smtClean="0"/>
              <a:t>/hunger-games/</a:t>
            </a:r>
            <a:r>
              <a:rPr lang="en-US" dirty="0" err="1" smtClean="0"/>
              <a:t>themes.html</a:t>
            </a:r>
            <a:endParaRPr lang="en-US" dirty="0"/>
          </a:p>
        </p:txBody>
      </p:sp>
      <p:sp>
        <p:nvSpPr>
          <p:cNvPr id="4" name="Slide Number Placeholder 3"/>
          <p:cNvSpPr>
            <a:spLocks noGrp="1"/>
          </p:cNvSpPr>
          <p:nvPr>
            <p:ph type="sldNum" sz="quarter" idx="10"/>
          </p:nvPr>
        </p:nvSpPr>
        <p:spPr/>
        <p:txBody>
          <a:bodyPr/>
          <a:lstStyle/>
          <a:p>
            <a:fld id="{88D581FB-D361-3640-8C09-10F1ED88EA13}" type="slidenum">
              <a:rPr lang="en-US" smtClean="0"/>
              <a:t>6</a:t>
            </a:fld>
            <a:endParaRPr lang="en-US"/>
          </a:p>
        </p:txBody>
      </p:sp>
    </p:spTree>
    <p:extLst>
      <p:ext uri="{BB962C8B-B14F-4D97-AF65-F5344CB8AC3E}">
        <p14:creationId xmlns:p14="http://schemas.microsoft.com/office/powerpoint/2010/main" val="181916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a:t>
            </a:r>
            <a:r>
              <a:rPr lang="en-US" baseline="0" dirty="0" smtClean="0"/>
              <a:t> – Who has the power.  The main source of power in the Hunger Games is clear: the totalitarian government of the Capitol.</a:t>
            </a:r>
          </a:p>
          <a:p>
            <a:r>
              <a:rPr lang="en-US" baseline="0" dirty="0" smtClean="0"/>
              <a:t>Versions of Reality – The people of </a:t>
            </a:r>
            <a:r>
              <a:rPr lang="en-US" baseline="0" dirty="0" err="1" smtClean="0"/>
              <a:t>Panem</a:t>
            </a:r>
            <a:r>
              <a:rPr lang="en-US" baseline="0" dirty="0" smtClean="0"/>
              <a:t> watch lots of reality TV.</a:t>
            </a:r>
          </a:p>
          <a:p>
            <a:r>
              <a:rPr lang="en-US" baseline="0" dirty="0" smtClean="0"/>
              <a:t>Identity – Before the Hunger Games, </a:t>
            </a:r>
            <a:r>
              <a:rPr lang="en-US" baseline="0" dirty="0" err="1" smtClean="0"/>
              <a:t>Katniss</a:t>
            </a:r>
            <a:r>
              <a:rPr lang="en-US" baseline="0" dirty="0" smtClean="0"/>
              <a:t> </a:t>
            </a:r>
            <a:r>
              <a:rPr lang="en-US" baseline="0" dirty="0" err="1" smtClean="0"/>
              <a:t>Everdeen</a:t>
            </a:r>
            <a:r>
              <a:rPr lang="en-US" baseline="0" dirty="0" smtClean="0"/>
              <a:t> was a hunter and gatherer in District 12 in the country of </a:t>
            </a:r>
            <a:r>
              <a:rPr lang="en-US" baseline="0" dirty="0" err="1" smtClean="0"/>
              <a:t>Panem</a:t>
            </a:r>
            <a:r>
              <a:rPr lang="en-US" baseline="0" dirty="0" smtClean="0"/>
              <a:t>.  </a:t>
            </a:r>
          </a:p>
          <a:p>
            <a:r>
              <a:rPr lang="en-US" baseline="0" dirty="0" smtClean="0"/>
              <a:t>Society and Class – The Hunger games is a novel about the “haves” and “have </a:t>
            </a:r>
            <a:r>
              <a:rPr lang="en-US" baseline="0" dirty="0" err="1" smtClean="0"/>
              <a:t>nots</a:t>
            </a:r>
            <a:r>
              <a:rPr lang="en-US" baseline="0" dirty="0" smtClean="0"/>
              <a:t>”</a:t>
            </a:r>
          </a:p>
          <a:p>
            <a:r>
              <a:rPr lang="en-US" baseline="0" dirty="0" smtClean="0"/>
              <a:t>Love - </a:t>
            </a:r>
            <a:endParaRPr lang="en-US" dirty="0"/>
          </a:p>
        </p:txBody>
      </p:sp>
      <p:sp>
        <p:nvSpPr>
          <p:cNvPr id="4" name="Slide Number Placeholder 3"/>
          <p:cNvSpPr>
            <a:spLocks noGrp="1"/>
          </p:cNvSpPr>
          <p:nvPr>
            <p:ph type="sldNum" sz="quarter" idx="10"/>
          </p:nvPr>
        </p:nvSpPr>
        <p:spPr/>
        <p:txBody>
          <a:bodyPr/>
          <a:lstStyle/>
          <a:p>
            <a:fld id="{88D581FB-D361-3640-8C09-10F1ED88EA13}" type="slidenum">
              <a:rPr lang="en-US" smtClean="0"/>
              <a:t>7</a:t>
            </a:fld>
            <a:endParaRPr lang="en-US"/>
          </a:p>
        </p:txBody>
      </p:sp>
    </p:spTree>
    <p:extLst>
      <p:ext uri="{BB962C8B-B14F-4D97-AF65-F5344CB8AC3E}">
        <p14:creationId xmlns:p14="http://schemas.microsoft.com/office/powerpoint/2010/main" val="408667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www.shmoop.com</a:t>
            </a:r>
            <a:r>
              <a:rPr lang="en-US" dirty="0" smtClean="0"/>
              <a:t>/hunger-games/</a:t>
            </a:r>
            <a:r>
              <a:rPr lang="en-US" dirty="0" err="1" smtClean="0"/>
              <a:t>themes.html</a:t>
            </a:r>
            <a:endParaRPr lang="en-US" dirty="0"/>
          </a:p>
        </p:txBody>
      </p:sp>
      <p:sp>
        <p:nvSpPr>
          <p:cNvPr id="4" name="Slide Number Placeholder 3"/>
          <p:cNvSpPr>
            <a:spLocks noGrp="1"/>
          </p:cNvSpPr>
          <p:nvPr>
            <p:ph type="sldNum" sz="quarter" idx="10"/>
          </p:nvPr>
        </p:nvSpPr>
        <p:spPr/>
        <p:txBody>
          <a:bodyPr/>
          <a:lstStyle/>
          <a:p>
            <a:fld id="{88D581FB-D361-3640-8C09-10F1ED88EA13}" type="slidenum">
              <a:rPr lang="en-US" smtClean="0"/>
              <a:t>8</a:t>
            </a:fld>
            <a:endParaRPr lang="en-US"/>
          </a:p>
        </p:txBody>
      </p:sp>
    </p:spTree>
    <p:extLst>
      <p:ext uri="{BB962C8B-B14F-4D97-AF65-F5344CB8AC3E}">
        <p14:creationId xmlns:p14="http://schemas.microsoft.com/office/powerpoint/2010/main" val="181916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a:t>
            </a:r>
            <a:r>
              <a:rPr lang="en-US" baseline="0" dirty="0" smtClean="0"/>
              <a:t> – Who has the power.  The main source of power in the Hunger Games is clear: the totalitarian government of the Capitol.</a:t>
            </a:r>
          </a:p>
          <a:p>
            <a:r>
              <a:rPr lang="en-US" baseline="0" dirty="0" smtClean="0"/>
              <a:t>Versions of Reality – The people of </a:t>
            </a:r>
            <a:r>
              <a:rPr lang="en-US" baseline="0" dirty="0" err="1" smtClean="0"/>
              <a:t>Panem</a:t>
            </a:r>
            <a:r>
              <a:rPr lang="en-US" baseline="0" dirty="0" smtClean="0"/>
              <a:t> watch lots of reality TV.</a:t>
            </a:r>
          </a:p>
          <a:p>
            <a:r>
              <a:rPr lang="en-US" baseline="0" dirty="0" smtClean="0"/>
              <a:t>Identity – Before the Hunger Games, </a:t>
            </a:r>
            <a:r>
              <a:rPr lang="en-US" baseline="0" dirty="0" err="1" smtClean="0"/>
              <a:t>Katniss</a:t>
            </a:r>
            <a:r>
              <a:rPr lang="en-US" baseline="0" dirty="0" smtClean="0"/>
              <a:t> </a:t>
            </a:r>
            <a:r>
              <a:rPr lang="en-US" baseline="0" dirty="0" err="1" smtClean="0"/>
              <a:t>Everdeen</a:t>
            </a:r>
            <a:r>
              <a:rPr lang="en-US" baseline="0" dirty="0" smtClean="0"/>
              <a:t> was a hunter and gatherer in District 12 in the country of </a:t>
            </a:r>
            <a:r>
              <a:rPr lang="en-US" baseline="0" dirty="0" err="1" smtClean="0"/>
              <a:t>Panem</a:t>
            </a:r>
            <a:r>
              <a:rPr lang="en-US" baseline="0" dirty="0" smtClean="0"/>
              <a:t>.  </a:t>
            </a:r>
          </a:p>
          <a:p>
            <a:r>
              <a:rPr lang="en-US" baseline="0" dirty="0" smtClean="0"/>
              <a:t>Society and Class – The Hunger games is a novel about the “haves” and “have </a:t>
            </a:r>
            <a:r>
              <a:rPr lang="en-US" baseline="0" dirty="0" err="1" smtClean="0"/>
              <a:t>nots</a:t>
            </a:r>
            <a:r>
              <a:rPr lang="en-US" baseline="0" dirty="0" smtClean="0"/>
              <a:t>”</a:t>
            </a:r>
          </a:p>
          <a:p>
            <a:r>
              <a:rPr lang="en-US" baseline="0" dirty="0" smtClean="0"/>
              <a:t>Love - </a:t>
            </a:r>
            <a:endParaRPr lang="en-US" dirty="0"/>
          </a:p>
        </p:txBody>
      </p:sp>
      <p:sp>
        <p:nvSpPr>
          <p:cNvPr id="4" name="Slide Number Placeholder 3"/>
          <p:cNvSpPr>
            <a:spLocks noGrp="1"/>
          </p:cNvSpPr>
          <p:nvPr>
            <p:ph type="sldNum" sz="quarter" idx="10"/>
          </p:nvPr>
        </p:nvSpPr>
        <p:spPr/>
        <p:txBody>
          <a:bodyPr/>
          <a:lstStyle/>
          <a:p>
            <a:fld id="{88D581FB-D361-3640-8C09-10F1ED88EA13}" type="slidenum">
              <a:rPr lang="en-US" smtClean="0"/>
              <a:t>9</a:t>
            </a:fld>
            <a:endParaRPr lang="en-US"/>
          </a:p>
        </p:txBody>
      </p:sp>
    </p:spTree>
    <p:extLst>
      <p:ext uri="{BB962C8B-B14F-4D97-AF65-F5344CB8AC3E}">
        <p14:creationId xmlns:p14="http://schemas.microsoft.com/office/powerpoint/2010/main" val="408667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467402-6E24-4A4F-9D2B-90D1D1A608AE}" type="datetimeFigureOut">
              <a:rPr lang="en-US" smtClean="0"/>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241472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67402-6E24-4A4F-9D2B-90D1D1A608AE}" type="datetimeFigureOut">
              <a:rPr lang="en-US" smtClean="0"/>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203406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67402-6E24-4A4F-9D2B-90D1D1A608AE}" type="datetimeFigureOut">
              <a:rPr lang="en-US" smtClean="0"/>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297370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67402-6E24-4A4F-9D2B-90D1D1A608AE}" type="datetimeFigureOut">
              <a:rPr lang="en-US" smtClean="0"/>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80371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67402-6E24-4A4F-9D2B-90D1D1A608AE}" type="datetimeFigureOut">
              <a:rPr lang="en-US" smtClean="0"/>
              <a:t>3/28/12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244378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67402-6E24-4A4F-9D2B-90D1D1A608AE}" type="datetimeFigureOut">
              <a:rPr lang="en-US" smtClean="0"/>
              <a:t>3/28/12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76760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67402-6E24-4A4F-9D2B-90D1D1A608AE}" type="datetimeFigureOut">
              <a:rPr lang="en-US" smtClean="0"/>
              <a:t>3/28/12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41952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467402-6E24-4A4F-9D2B-90D1D1A608AE}" type="datetimeFigureOut">
              <a:rPr lang="en-US" smtClean="0"/>
              <a:t>3/28/12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214608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67402-6E24-4A4F-9D2B-90D1D1A608AE}" type="datetimeFigureOut">
              <a:rPr lang="en-US" smtClean="0"/>
              <a:t>3/28/12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111743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67402-6E24-4A4F-9D2B-90D1D1A608AE}" type="datetimeFigureOut">
              <a:rPr lang="en-US" smtClean="0"/>
              <a:t>3/28/12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9004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67402-6E24-4A4F-9D2B-90D1D1A608AE}" type="datetimeFigureOut">
              <a:rPr lang="en-US" smtClean="0"/>
              <a:t>3/28/12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B1682-97DE-7040-BF22-4F7921A4C0DD}" type="slidenum">
              <a:rPr lang="en-US" smtClean="0"/>
              <a:t>‹#›</a:t>
            </a:fld>
            <a:endParaRPr lang="en-US"/>
          </a:p>
        </p:txBody>
      </p:sp>
    </p:spTree>
    <p:extLst>
      <p:ext uri="{BB962C8B-B14F-4D97-AF65-F5344CB8AC3E}">
        <p14:creationId xmlns:p14="http://schemas.microsoft.com/office/powerpoint/2010/main" val="18922276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67402-6E24-4A4F-9D2B-90D1D1A608AE}" type="datetimeFigureOut">
              <a:rPr lang="en-US" smtClean="0"/>
              <a:t>3/28/12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B1682-97DE-7040-BF22-4F7921A4C0DD}" type="slidenum">
              <a:rPr lang="en-US" smtClean="0"/>
              <a:t>‹#›</a:t>
            </a:fld>
            <a:endParaRPr lang="en-US"/>
          </a:p>
        </p:txBody>
      </p:sp>
    </p:spTree>
    <p:extLst>
      <p:ext uri="{BB962C8B-B14F-4D97-AF65-F5344CB8AC3E}">
        <p14:creationId xmlns:p14="http://schemas.microsoft.com/office/powerpoint/2010/main" val="2061065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1400" y="1968500"/>
            <a:ext cx="7048500" cy="2908300"/>
          </a:xfrm>
          <a:prstGeom prst="rect">
            <a:avLst/>
          </a:prstGeom>
        </p:spPr>
      </p:pic>
    </p:spTree>
    <p:extLst>
      <p:ext uri="{BB962C8B-B14F-4D97-AF65-F5344CB8AC3E}">
        <p14:creationId xmlns:p14="http://schemas.microsoft.com/office/powerpoint/2010/main" val="13897766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1000"/>
          </a:blip>
          <a:stretch>
            <a:fillRect/>
          </a:stretch>
        </p:blipFill>
        <p:spPr>
          <a:xfrm>
            <a:off x="0" y="0"/>
            <a:ext cx="9144000" cy="6858000"/>
          </a:xfrm>
          <a:prstGeom prst="rect">
            <a:avLst/>
          </a:prstGeom>
        </p:spPr>
      </p:pic>
      <p:sp>
        <p:nvSpPr>
          <p:cNvPr id="2" name="Title 1"/>
          <p:cNvSpPr>
            <a:spLocks noGrp="1"/>
          </p:cNvSpPr>
          <p:nvPr>
            <p:ph type="title"/>
          </p:nvPr>
        </p:nvSpPr>
        <p:spPr>
          <a:xfrm>
            <a:off x="457200" y="691549"/>
            <a:ext cx="8229600" cy="1143000"/>
          </a:xfrm>
        </p:spPr>
        <p:txBody>
          <a:bodyPr/>
          <a:lstStyle/>
          <a:p>
            <a:r>
              <a:rPr lang="en-US" dirty="0" smtClean="0">
                <a:latin typeface="Comic Sans MS Bold"/>
                <a:cs typeface="Comic Sans MS Bold"/>
              </a:rPr>
              <a:t>Example from Literature</a:t>
            </a:r>
            <a:endParaRPr lang="en-US" dirty="0">
              <a:latin typeface="Comic Sans MS Bold"/>
              <a:cs typeface="Comic Sans MS Bold"/>
            </a:endParaRPr>
          </a:p>
        </p:txBody>
      </p:sp>
      <p:sp>
        <p:nvSpPr>
          <p:cNvPr id="3" name="Content Placeholder 2"/>
          <p:cNvSpPr>
            <a:spLocks noGrp="1"/>
          </p:cNvSpPr>
          <p:nvPr>
            <p:ph idx="1"/>
          </p:nvPr>
        </p:nvSpPr>
        <p:spPr>
          <a:xfrm>
            <a:off x="457200" y="1834549"/>
            <a:ext cx="8229600" cy="4291614"/>
          </a:xfrm>
        </p:spPr>
        <p:txBody>
          <a:bodyPr>
            <a:normAutofit/>
          </a:bodyPr>
          <a:lstStyle/>
          <a:p>
            <a:r>
              <a:rPr lang="en-US" dirty="0" smtClean="0">
                <a:latin typeface="Comic Sans MS Bold"/>
                <a:cs typeface="Comic Sans MS Bold"/>
              </a:rPr>
              <a:t>Themes in Louisa May Alcott’s </a:t>
            </a:r>
            <a:r>
              <a:rPr lang="en-US" u="sng" dirty="0" smtClean="0">
                <a:latin typeface="Comic Sans MS Bold"/>
                <a:cs typeface="Comic Sans MS Bold"/>
              </a:rPr>
              <a:t>Little Women</a:t>
            </a:r>
            <a:r>
              <a:rPr lang="en-US" dirty="0" smtClean="0">
                <a:latin typeface="Comic Sans MS Bold"/>
                <a:cs typeface="Comic Sans MS Bold"/>
              </a:rPr>
              <a:t> include the independence of the human spirit and the positive ties of family.</a:t>
            </a:r>
          </a:p>
          <a:p>
            <a:pPr marL="457200" lvl="1" indent="0">
              <a:buNone/>
            </a:pPr>
            <a:endParaRPr lang="en-US" dirty="0"/>
          </a:p>
        </p:txBody>
      </p:sp>
    </p:spTree>
    <p:extLst>
      <p:ext uri="{BB962C8B-B14F-4D97-AF65-F5344CB8AC3E}">
        <p14:creationId xmlns:p14="http://schemas.microsoft.com/office/powerpoint/2010/main" val="869580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4000"/>
          </a:blip>
          <a:stretch>
            <a:fillRect/>
          </a:stretch>
        </p:blipFill>
        <p:spPr>
          <a:xfrm>
            <a:off x="0" y="1764"/>
            <a:ext cx="9144000" cy="6856236"/>
          </a:xfrm>
          <a:prstGeom prst="rect">
            <a:avLst/>
          </a:prstGeom>
        </p:spPr>
      </p:pic>
      <p:sp>
        <p:nvSpPr>
          <p:cNvPr id="2" name="Title 1"/>
          <p:cNvSpPr>
            <a:spLocks noGrp="1"/>
          </p:cNvSpPr>
          <p:nvPr>
            <p:ph type="title"/>
          </p:nvPr>
        </p:nvSpPr>
        <p:spPr/>
        <p:txBody>
          <a:bodyPr/>
          <a:lstStyle/>
          <a:p>
            <a:r>
              <a:rPr lang="en-US" dirty="0" smtClean="0">
                <a:latin typeface="Comic Sans MS Bold"/>
                <a:cs typeface="Comic Sans MS Bold"/>
              </a:rPr>
              <a:t>Example from Literature</a:t>
            </a:r>
            <a:endParaRPr lang="en-US" dirty="0">
              <a:latin typeface="Comic Sans MS Bold"/>
              <a:cs typeface="Comic Sans MS Bold"/>
            </a:endParaRPr>
          </a:p>
        </p:txBody>
      </p:sp>
      <p:sp>
        <p:nvSpPr>
          <p:cNvPr id="3" name="Content Placeholder 2"/>
          <p:cNvSpPr>
            <a:spLocks noGrp="1"/>
          </p:cNvSpPr>
          <p:nvPr>
            <p:ph idx="1"/>
          </p:nvPr>
        </p:nvSpPr>
        <p:spPr/>
        <p:txBody>
          <a:bodyPr>
            <a:normAutofit lnSpcReduction="10000"/>
          </a:bodyPr>
          <a:lstStyle/>
          <a:p>
            <a:r>
              <a:rPr lang="en-US" dirty="0" smtClean="0">
                <a:latin typeface="Comic Sans MS Bold"/>
                <a:cs typeface="Comic Sans MS Bold"/>
              </a:rPr>
              <a:t>O. Henry’s “The Gift of the Magi” expresses a theme of selfless love that is state almost as a simple moral at the end of the story.</a:t>
            </a:r>
          </a:p>
          <a:p>
            <a:r>
              <a:rPr lang="en-US" dirty="0" smtClean="0">
                <a:latin typeface="Comic Sans MS Bold"/>
                <a:cs typeface="Comic Sans MS Bold"/>
              </a:rPr>
              <a:t>After hearing about a man and woman who give away their own prized possessions to purchase treasures for each other, the reader is clued in to the story’s theme/moral:</a:t>
            </a:r>
          </a:p>
          <a:p>
            <a:pPr marL="457200" lvl="1" indent="0">
              <a:buNone/>
            </a:pPr>
            <a:endParaRPr lang="en-US" dirty="0" smtClean="0">
              <a:latin typeface="Comic Sans MS Bold"/>
              <a:cs typeface="Comic Sans MS Bold"/>
            </a:endParaRPr>
          </a:p>
          <a:p>
            <a:pPr marL="457200" lvl="1" indent="0">
              <a:buNone/>
            </a:pPr>
            <a:endParaRPr lang="en-US" dirty="0"/>
          </a:p>
        </p:txBody>
      </p:sp>
    </p:spTree>
    <p:extLst>
      <p:ext uri="{BB962C8B-B14F-4D97-AF65-F5344CB8AC3E}">
        <p14:creationId xmlns:p14="http://schemas.microsoft.com/office/powerpoint/2010/main" val="2826076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46000"/>
          </a:blip>
          <a:srcRect t="2317" r="37316"/>
          <a:stretch/>
        </p:blipFill>
        <p:spPr>
          <a:xfrm>
            <a:off x="-1" y="0"/>
            <a:ext cx="9144001" cy="6840384"/>
          </a:xfrm>
          <a:prstGeom prst="rect">
            <a:avLst/>
          </a:prstGeom>
        </p:spPr>
      </p:pic>
      <p:sp>
        <p:nvSpPr>
          <p:cNvPr id="2" name="Title 1"/>
          <p:cNvSpPr>
            <a:spLocks noGrp="1"/>
          </p:cNvSpPr>
          <p:nvPr>
            <p:ph type="title"/>
          </p:nvPr>
        </p:nvSpPr>
        <p:spPr/>
        <p:txBody>
          <a:bodyPr/>
          <a:lstStyle/>
          <a:p>
            <a:r>
              <a:rPr lang="en-US" dirty="0" smtClean="0">
                <a:latin typeface="Comic Sans MS Bold"/>
                <a:cs typeface="Comic Sans MS Bold"/>
              </a:rPr>
              <a:t>“The Gift of the Magi”</a:t>
            </a:r>
            <a:endParaRPr lang="en-US" dirty="0">
              <a:latin typeface="Comic Sans MS Bold"/>
              <a:cs typeface="Comic Sans MS Bold"/>
            </a:endParaRPr>
          </a:p>
        </p:txBody>
      </p:sp>
      <p:sp>
        <p:nvSpPr>
          <p:cNvPr id="3" name="Content Placeholder 2"/>
          <p:cNvSpPr>
            <a:spLocks noGrp="1"/>
          </p:cNvSpPr>
          <p:nvPr>
            <p:ph idx="1"/>
          </p:nvPr>
        </p:nvSpPr>
        <p:spPr/>
        <p:txBody>
          <a:bodyPr>
            <a:normAutofit/>
          </a:bodyPr>
          <a:lstStyle/>
          <a:p>
            <a:pPr marL="457200" lvl="1" indent="0">
              <a:buNone/>
            </a:pPr>
            <a:r>
              <a:rPr lang="en-US" dirty="0" smtClean="0">
                <a:latin typeface="Comic Sans MS Bold"/>
                <a:cs typeface="Comic Sans MS Bold"/>
              </a:rPr>
              <a:t>“But in a last word to the wise of these days, let it be said that of all who give gifts these two were the wisest.  Of all who give and receive gifts, such as they are wisest.  Everywhere they are wisest.  They are the Magi.”</a:t>
            </a:r>
          </a:p>
          <a:p>
            <a:pPr marL="457200" lvl="1" indent="0">
              <a:buNone/>
            </a:pPr>
            <a:endParaRPr lang="en-US" dirty="0"/>
          </a:p>
        </p:txBody>
      </p:sp>
    </p:spTree>
    <p:extLst>
      <p:ext uri="{BB962C8B-B14F-4D97-AF65-F5344CB8AC3E}">
        <p14:creationId xmlns:p14="http://schemas.microsoft.com/office/powerpoint/2010/main" val="1085023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8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latin typeface="Comic Sans MS Bold"/>
                <a:cs typeface="Comic Sans MS Bold"/>
              </a:rPr>
              <a:t>Moral</a:t>
            </a:r>
            <a:endParaRPr lang="en-US" dirty="0">
              <a:latin typeface="Comic Sans MS Bold"/>
              <a:cs typeface="Comic Sans MS Bold"/>
            </a:endParaRPr>
          </a:p>
        </p:txBody>
      </p:sp>
      <p:sp>
        <p:nvSpPr>
          <p:cNvPr id="3" name="Content Placeholder 2"/>
          <p:cNvSpPr>
            <a:spLocks noGrp="1"/>
          </p:cNvSpPr>
          <p:nvPr>
            <p:ph idx="1"/>
          </p:nvPr>
        </p:nvSpPr>
        <p:spPr/>
        <p:txBody>
          <a:bodyPr/>
          <a:lstStyle/>
          <a:p>
            <a:r>
              <a:rPr lang="en-US" dirty="0" smtClean="0">
                <a:latin typeface="Comic Sans MS Bold"/>
                <a:cs typeface="Comic Sans MS Bold"/>
              </a:rPr>
              <a:t>Moral:  </a:t>
            </a:r>
          </a:p>
          <a:p>
            <a:pPr lvl="1"/>
            <a:r>
              <a:rPr lang="en-US" dirty="0" smtClean="0">
                <a:latin typeface="Comic Sans MS Bold"/>
                <a:cs typeface="Comic Sans MS Bold"/>
              </a:rPr>
              <a:t>The lesson expressed in a simple story.</a:t>
            </a:r>
          </a:p>
          <a:p>
            <a:pPr lvl="1"/>
            <a:r>
              <a:rPr lang="en-US" dirty="0" smtClean="0">
                <a:latin typeface="Comic Sans MS Bold"/>
                <a:cs typeface="Comic Sans MS Bold"/>
              </a:rPr>
              <a:t>Fables and parables are specifically designed to teach a moral, which often appears in a single statement at the end.</a:t>
            </a:r>
          </a:p>
          <a:p>
            <a:pPr lvl="1"/>
            <a:r>
              <a:rPr lang="en-US" dirty="0" smtClean="0">
                <a:latin typeface="Comic Sans MS Bold"/>
                <a:cs typeface="Comic Sans MS Bold"/>
              </a:rPr>
              <a:t>In more complex stories, lessons, and other messages about human nature are buried in the text.</a:t>
            </a:r>
            <a:endParaRPr lang="en-US" dirty="0"/>
          </a:p>
        </p:txBody>
      </p:sp>
    </p:spTree>
    <p:extLst>
      <p:ext uri="{BB962C8B-B14F-4D97-AF65-F5344CB8AC3E}">
        <p14:creationId xmlns:p14="http://schemas.microsoft.com/office/powerpoint/2010/main" val="2287540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3000"/>
          </a:blip>
          <a:stretch>
            <a:fillRect/>
          </a:stretch>
        </p:blipFill>
        <p:spPr>
          <a:xfrm>
            <a:off x="-1" y="-1"/>
            <a:ext cx="9144001" cy="6869147"/>
          </a:xfrm>
          <a:prstGeom prst="rect">
            <a:avLst/>
          </a:prstGeom>
        </p:spPr>
      </p:pic>
      <p:sp>
        <p:nvSpPr>
          <p:cNvPr id="2" name="Title 1"/>
          <p:cNvSpPr>
            <a:spLocks noGrp="1"/>
          </p:cNvSpPr>
          <p:nvPr>
            <p:ph type="title"/>
          </p:nvPr>
        </p:nvSpPr>
        <p:spPr/>
        <p:txBody>
          <a:bodyPr/>
          <a:lstStyle/>
          <a:p>
            <a:r>
              <a:rPr lang="en-US" dirty="0" smtClean="0">
                <a:latin typeface="Comic Sans MS Bold"/>
                <a:cs typeface="Comic Sans MS Bold"/>
              </a:rPr>
              <a:t>Examples from Literature</a:t>
            </a:r>
            <a:endParaRPr lang="en-US" dirty="0">
              <a:latin typeface="Comic Sans MS Bold"/>
              <a:cs typeface="Comic Sans MS Bold"/>
            </a:endParaRPr>
          </a:p>
        </p:txBody>
      </p:sp>
      <p:sp>
        <p:nvSpPr>
          <p:cNvPr id="3" name="Content Placeholder 2"/>
          <p:cNvSpPr>
            <a:spLocks noGrp="1"/>
          </p:cNvSpPr>
          <p:nvPr>
            <p:ph idx="1"/>
          </p:nvPr>
        </p:nvSpPr>
        <p:spPr/>
        <p:txBody>
          <a:bodyPr/>
          <a:lstStyle/>
          <a:p>
            <a:r>
              <a:rPr lang="en-US" dirty="0" smtClean="0">
                <a:latin typeface="Comic Sans MS Bold"/>
                <a:cs typeface="Comic Sans MS Bold"/>
              </a:rPr>
              <a:t>Aesop’s fables state clear-cut morals such as this one from “The Wolf in Sheep’s Clothing”:</a:t>
            </a:r>
          </a:p>
          <a:p>
            <a:pPr marL="914400" lvl="2" indent="0">
              <a:buNone/>
            </a:pPr>
            <a:r>
              <a:rPr lang="en-US" dirty="0" smtClean="0">
                <a:latin typeface="Comic Sans MS Bold"/>
                <a:cs typeface="Comic Sans MS Bold"/>
              </a:rPr>
              <a:t>    </a:t>
            </a:r>
          </a:p>
          <a:p>
            <a:pPr marL="914400" lvl="2" indent="0">
              <a:buNone/>
            </a:pPr>
            <a:r>
              <a:rPr lang="en-US" sz="3200" dirty="0" smtClean="0">
                <a:latin typeface="Comic Sans MS Bold"/>
                <a:cs typeface="Comic Sans MS Bold"/>
              </a:rPr>
              <a:t>“Appearances are often deceiving.”</a:t>
            </a:r>
          </a:p>
          <a:p>
            <a:pPr marL="457200" lvl="1" indent="0">
              <a:buNone/>
            </a:pPr>
            <a:endParaRPr lang="en-US" dirty="0"/>
          </a:p>
        </p:txBody>
      </p:sp>
    </p:spTree>
    <p:extLst>
      <p:ext uri="{BB962C8B-B14F-4D97-AF65-F5344CB8AC3E}">
        <p14:creationId xmlns:p14="http://schemas.microsoft.com/office/powerpoint/2010/main" val="1149790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7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Theme</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THEME is an abstract idea (such as ambition, duty, fear, freedom, jealousy, love, or truth) that dominates a literary work.</a:t>
            </a:r>
          </a:p>
          <a:p>
            <a:r>
              <a:rPr lang="en-US" dirty="0" smtClean="0"/>
              <a:t>Example:</a:t>
            </a:r>
          </a:p>
          <a:p>
            <a:pPr lvl="1"/>
            <a:r>
              <a:rPr lang="en-US" dirty="0" smtClean="0">
                <a:solidFill>
                  <a:srgbClr val="3366FF"/>
                </a:solidFill>
              </a:rPr>
              <a:t>Solitude</a:t>
            </a:r>
            <a:r>
              <a:rPr lang="en-US" dirty="0" smtClean="0"/>
              <a:t> is not measured by the miles of space that intervene between a man and his fellows.</a:t>
            </a:r>
            <a:endParaRPr lang="en-US" i="1" dirty="0" smtClean="0">
              <a:solidFill>
                <a:srgbClr val="0000FF"/>
              </a:solidFill>
            </a:endParaRPr>
          </a:p>
          <a:p>
            <a:pPr marL="457200" lvl="1" indent="0" algn="ctr">
              <a:buNone/>
            </a:pPr>
            <a:r>
              <a:rPr lang="en-US" i="1" dirty="0" smtClean="0"/>
              <a:t>Walden, or Life in the Woods </a:t>
            </a:r>
          </a:p>
          <a:p>
            <a:pPr marL="457200" lvl="1" indent="0" algn="ctr">
              <a:buNone/>
            </a:pPr>
            <a:r>
              <a:rPr lang="en-US" dirty="0" smtClean="0"/>
              <a:t>by Henry David Thoreau</a:t>
            </a:r>
          </a:p>
        </p:txBody>
      </p:sp>
    </p:spTree>
    <p:extLst>
      <p:ext uri="{BB962C8B-B14F-4D97-AF65-F5344CB8AC3E}">
        <p14:creationId xmlns:p14="http://schemas.microsoft.com/office/powerpoint/2010/main" val="2068174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latin typeface="Comic Sans MS Bold"/>
                <a:cs typeface="Comic Sans MS Bold"/>
              </a:rPr>
              <a:t>Theme</a:t>
            </a:r>
            <a:endParaRPr lang="en-US" dirty="0">
              <a:latin typeface="Comic Sans MS Bold"/>
              <a:cs typeface="Comic Sans MS Bold"/>
            </a:endParaRPr>
          </a:p>
        </p:txBody>
      </p:sp>
      <p:sp>
        <p:nvSpPr>
          <p:cNvPr id="3" name="Content Placeholder 2"/>
          <p:cNvSpPr>
            <a:spLocks noGrp="1"/>
          </p:cNvSpPr>
          <p:nvPr>
            <p:ph idx="1"/>
          </p:nvPr>
        </p:nvSpPr>
        <p:spPr/>
        <p:txBody>
          <a:bodyPr/>
          <a:lstStyle/>
          <a:p>
            <a:r>
              <a:rPr lang="en-US" b="1" dirty="0" smtClean="0">
                <a:latin typeface="Comic Sans MS Bold"/>
                <a:cs typeface="Comic Sans MS Bold"/>
              </a:rPr>
              <a:t>Theme:  </a:t>
            </a:r>
          </a:p>
          <a:p>
            <a:pPr lvl="1"/>
            <a:r>
              <a:rPr lang="en-US" b="1" dirty="0" smtClean="0">
                <a:latin typeface="Comic Sans MS Bold"/>
                <a:cs typeface="Comic Sans MS Bold"/>
              </a:rPr>
              <a:t>Indirectly expressed insight.</a:t>
            </a:r>
          </a:p>
          <a:p>
            <a:pPr lvl="1"/>
            <a:r>
              <a:rPr lang="en-US" b="1" dirty="0" smtClean="0">
                <a:latin typeface="Comic Sans MS Bold"/>
                <a:cs typeface="Comic Sans MS Bold"/>
              </a:rPr>
              <a:t>Most literary works have at least one theme.</a:t>
            </a:r>
          </a:p>
          <a:p>
            <a:pPr lvl="1"/>
            <a:r>
              <a:rPr lang="en-US" b="1" dirty="0" smtClean="0">
                <a:latin typeface="Comic Sans MS Bold"/>
                <a:cs typeface="Comic Sans MS Bold"/>
              </a:rPr>
              <a:t>Many express several themes that are tied together.</a:t>
            </a:r>
          </a:p>
          <a:p>
            <a:pPr marL="457200" lvl="1" indent="0">
              <a:buNone/>
            </a:pPr>
            <a:endParaRPr lang="en-US" dirty="0"/>
          </a:p>
        </p:txBody>
      </p:sp>
    </p:spTree>
    <p:extLst>
      <p:ext uri="{BB962C8B-B14F-4D97-AF65-F5344CB8AC3E}">
        <p14:creationId xmlns:p14="http://schemas.microsoft.com/office/powerpoint/2010/main" val="4232308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22831"/>
          </a:xfrm>
          <a:prstGeom prst="rect">
            <a:avLst/>
          </a:prstGeom>
        </p:spPr>
      </p:pic>
    </p:spTree>
    <p:extLst>
      <p:ext uri="{BB962C8B-B14F-4D97-AF65-F5344CB8AC3E}">
        <p14:creationId xmlns:p14="http://schemas.microsoft.com/office/powerpoint/2010/main" val="33679098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6000"/>
          </a:blip>
          <a:stretch>
            <a:fillRect/>
          </a:stretch>
        </p:blipFill>
        <p:spPr>
          <a:xfrm>
            <a:off x="0" y="-1"/>
            <a:ext cx="9202146" cy="6858001"/>
          </a:xfrm>
          <a:prstGeom prst="rect">
            <a:avLst/>
          </a:prstGeom>
        </p:spPr>
      </p:pic>
      <p:sp>
        <p:nvSpPr>
          <p:cNvPr id="2" name="Title 1"/>
          <p:cNvSpPr>
            <a:spLocks noGrp="1"/>
          </p:cNvSpPr>
          <p:nvPr>
            <p:ph type="title"/>
          </p:nvPr>
        </p:nvSpPr>
        <p:spPr/>
        <p:txBody>
          <a:bodyPr/>
          <a:lstStyle/>
          <a:p>
            <a:r>
              <a:rPr lang="en-US" i="1" dirty="0" smtClean="0">
                <a:latin typeface="Comic Sans MS Bold"/>
                <a:cs typeface="Comic Sans MS Bold"/>
              </a:rPr>
              <a:t>The Hunger Games  </a:t>
            </a:r>
            <a:r>
              <a:rPr lang="en-US" dirty="0" smtClean="0">
                <a:latin typeface="Comic Sans MS Bold"/>
                <a:cs typeface="Comic Sans MS Bold"/>
              </a:rPr>
              <a:t>Themes</a:t>
            </a:r>
            <a:endParaRPr lang="en-US" dirty="0">
              <a:latin typeface="Comic Sans MS Bold"/>
              <a:cs typeface="Comic Sans MS Bold"/>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Comic Sans MS Bold"/>
                <a:cs typeface="Comic Sans MS Bold"/>
              </a:rPr>
              <a:t>Power</a:t>
            </a:r>
          </a:p>
          <a:p>
            <a:r>
              <a:rPr lang="en-US" dirty="0" smtClean="0">
                <a:latin typeface="Comic Sans MS Bold"/>
                <a:cs typeface="Comic Sans MS Bold"/>
              </a:rPr>
              <a:t>Versions of Reality</a:t>
            </a:r>
          </a:p>
          <a:p>
            <a:r>
              <a:rPr lang="en-US" dirty="0" smtClean="0">
                <a:latin typeface="Comic Sans MS Bold"/>
                <a:cs typeface="Comic Sans MS Bold"/>
              </a:rPr>
              <a:t>Identity</a:t>
            </a:r>
          </a:p>
          <a:p>
            <a:r>
              <a:rPr lang="en-US" dirty="0" smtClean="0">
                <a:latin typeface="Comic Sans MS Bold"/>
                <a:cs typeface="Comic Sans MS Bold"/>
              </a:rPr>
              <a:t>Society and Class</a:t>
            </a:r>
          </a:p>
          <a:p>
            <a:r>
              <a:rPr lang="en-US" dirty="0" smtClean="0">
                <a:latin typeface="Comic Sans MS Bold"/>
                <a:cs typeface="Comic Sans MS Bold"/>
              </a:rPr>
              <a:t>Love</a:t>
            </a:r>
          </a:p>
          <a:p>
            <a:r>
              <a:rPr lang="en-US" dirty="0" smtClean="0">
                <a:latin typeface="Comic Sans MS Bold"/>
                <a:cs typeface="Comic Sans MS Bold"/>
              </a:rPr>
              <a:t>Strength and Skill</a:t>
            </a:r>
          </a:p>
          <a:p>
            <a:r>
              <a:rPr lang="en-US" dirty="0" smtClean="0">
                <a:latin typeface="Comic Sans MS Bold"/>
                <a:cs typeface="Comic Sans MS Bold"/>
              </a:rPr>
              <a:t>Appearances</a:t>
            </a:r>
          </a:p>
          <a:p>
            <a:r>
              <a:rPr lang="en-US" dirty="0" smtClean="0">
                <a:latin typeface="Comic Sans MS Bold"/>
                <a:cs typeface="Comic Sans MS Bold"/>
              </a:rPr>
              <a:t>Politics</a:t>
            </a:r>
          </a:p>
          <a:p>
            <a:r>
              <a:rPr lang="en-US" dirty="0" smtClean="0">
                <a:latin typeface="Comic Sans MS Bold"/>
                <a:cs typeface="Comic Sans MS Bold"/>
              </a:rPr>
              <a:t>Competition</a:t>
            </a:r>
          </a:p>
          <a:p>
            <a:r>
              <a:rPr lang="en-US" dirty="0" smtClean="0">
                <a:latin typeface="Comic Sans MS Bold"/>
                <a:cs typeface="Comic Sans MS Bold"/>
              </a:rPr>
              <a:t>Sacrifice</a:t>
            </a:r>
          </a:p>
          <a:p>
            <a:endParaRPr lang="en-US" dirty="0"/>
          </a:p>
        </p:txBody>
      </p:sp>
    </p:spTree>
    <p:extLst>
      <p:ext uri="{BB962C8B-B14F-4D97-AF65-F5344CB8AC3E}">
        <p14:creationId xmlns:p14="http://schemas.microsoft.com/office/powerpoint/2010/main" val="873022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916322"/>
          </a:xfrm>
          <a:prstGeom prst="rect">
            <a:avLst/>
          </a:prstGeom>
        </p:spPr>
      </p:pic>
    </p:spTree>
    <p:extLst>
      <p:ext uri="{BB962C8B-B14F-4D97-AF65-F5344CB8AC3E}">
        <p14:creationId xmlns:p14="http://schemas.microsoft.com/office/powerpoint/2010/main" val="524424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4000"/>
          </a:blip>
          <a:stretch>
            <a:fillRect/>
          </a:stretch>
        </p:blipFill>
        <p:spPr>
          <a:xfrm>
            <a:off x="0" y="0"/>
            <a:ext cx="9144000" cy="6961120"/>
          </a:xfrm>
          <a:prstGeom prst="rect">
            <a:avLst/>
          </a:prstGeom>
        </p:spPr>
      </p:pic>
      <p:sp>
        <p:nvSpPr>
          <p:cNvPr id="2" name="Title 1"/>
          <p:cNvSpPr>
            <a:spLocks noGrp="1"/>
          </p:cNvSpPr>
          <p:nvPr>
            <p:ph type="title"/>
          </p:nvPr>
        </p:nvSpPr>
        <p:spPr/>
        <p:txBody>
          <a:bodyPr/>
          <a:lstStyle/>
          <a:p>
            <a:r>
              <a:rPr lang="en-US" i="1" dirty="0" smtClean="0">
                <a:latin typeface="Comic Sans MS Bold"/>
                <a:cs typeface="Comic Sans MS Bold"/>
              </a:rPr>
              <a:t>Star Wars </a:t>
            </a:r>
            <a:r>
              <a:rPr lang="en-US" dirty="0" smtClean="0">
                <a:latin typeface="Comic Sans MS Bold"/>
                <a:cs typeface="Comic Sans MS Bold"/>
              </a:rPr>
              <a:t>Themes</a:t>
            </a:r>
            <a:endParaRPr lang="en-US" dirty="0">
              <a:latin typeface="Comic Sans MS Bold"/>
              <a:cs typeface="Comic Sans MS Bold"/>
            </a:endParaRPr>
          </a:p>
        </p:txBody>
      </p:sp>
      <p:sp>
        <p:nvSpPr>
          <p:cNvPr id="3" name="Content Placeholder 2"/>
          <p:cNvSpPr>
            <a:spLocks noGrp="1"/>
          </p:cNvSpPr>
          <p:nvPr>
            <p:ph idx="1"/>
          </p:nvPr>
        </p:nvSpPr>
        <p:spPr/>
        <p:txBody>
          <a:bodyPr>
            <a:normAutofit/>
          </a:bodyPr>
          <a:lstStyle/>
          <a:p>
            <a:r>
              <a:rPr lang="en-US" dirty="0" smtClean="0">
                <a:latin typeface="Comic Sans MS Bold"/>
                <a:cs typeface="Comic Sans MS Bold"/>
              </a:rPr>
              <a:t>The Mystery and Power of the Force</a:t>
            </a:r>
          </a:p>
          <a:p>
            <a:r>
              <a:rPr lang="en-US" dirty="0" smtClean="0">
                <a:latin typeface="Comic Sans MS Bold"/>
                <a:cs typeface="Comic Sans MS Bold"/>
              </a:rPr>
              <a:t>Good versus Evil</a:t>
            </a:r>
          </a:p>
          <a:p>
            <a:r>
              <a:rPr lang="en-US" dirty="0" smtClean="0">
                <a:latin typeface="Comic Sans MS Bold"/>
                <a:cs typeface="Comic Sans MS Bold"/>
              </a:rPr>
              <a:t>The Hero’s Destiny</a:t>
            </a:r>
          </a:p>
          <a:p>
            <a:r>
              <a:rPr lang="en-US" dirty="0" smtClean="0">
                <a:latin typeface="Comic Sans MS Bold"/>
                <a:cs typeface="Comic Sans MS Bold"/>
              </a:rPr>
              <a:t>Teamwork</a:t>
            </a:r>
          </a:p>
          <a:p>
            <a:pPr marL="0" indent="0">
              <a:buNone/>
            </a:pPr>
            <a:endParaRPr lang="en-US" dirty="0" smtClean="0">
              <a:latin typeface="Comic Sans MS Bold"/>
              <a:cs typeface="Comic Sans MS Bold"/>
            </a:endParaRPr>
          </a:p>
        </p:txBody>
      </p:sp>
    </p:spTree>
    <p:extLst>
      <p:ext uri="{BB962C8B-B14F-4D97-AF65-F5344CB8AC3E}">
        <p14:creationId xmlns:p14="http://schemas.microsoft.com/office/powerpoint/2010/main" val="1681149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44001" cy="6858000"/>
          </a:xfrm>
          <a:prstGeom prst="rect">
            <a:avLst/>
          </a:prstGeom>
        </p:spPr>
      </p:pic>
    </p:spTree>
    <p:extLst>
      <p:ext uri="{BB962C8B-B14F-4D97-AF65-F5344CB8AC3E}">
        <p14:creationId xmlns:p14="http://schemas.microsoft.com/office/powerpoint/2010/main" val="25296500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6000"/>
          </a:blip>
          <a:stretch>
            <a:fillRect/>
          </a:stretch>
        </p:blipFill>
        <p:spPr>
          <a:xfrm>
            <a:off x="-1" y="0"/>
            <a:ext cx="9137843" cy="6858000"/>
          </a:xfrm>
          <a:prstGeom prst="rect">
            <a:avLst/>
          </a:prstGeom>
        </p:spPr>
      </p:pic>
      <p:sp>
        <p:nvSpPr>
          <p:cNvPr id="2" name="Title 1"/>
          <p:cNvSpPr>
            <a:spLocks noGrp="1"/>
          </p:cNvSpPr>
          <p:nvPr>
            <p:ph type="title"/>
          </p:nvPr>
        </p:nvSpPr>
        <p:spPr/>
        <p:txBody>
          <a:bodyPr/>
          <a:lstStyle/>
          <a:p>
            <a:r>
              <a:rPr lang="en-US" i="1" dirty="0" smtClean="0">
                <a:latin typeface="Comic Sans MS Bold"/>
                <a:cs typeface="Comic Sans MS Bold"/>
              </a:rPr>
              <a:t>Monsters, Inc. Themes</a:t>
            </a:r>
            <a:endParaRPr lang="en-US" dirty="0">
              <a:latin typeface="Comic Sans MS Bold"/>
              <a:cs typeface="Comic Sans MS Bold"/>
            </a:endParaRPr>
          </a:p>
        </p:txBody>
      </p:sp>
      <p:sp>
        <p:nvSpPr>
          <p:cNvPr id="3" name="Content Placeholder 2"/>
          <p:cNvSpPr>
            <a:spLocks noGrp="1"/>
          </p:cNvSpPr>
          <p:nvPr>
            <p:ph idx="1"/>
          </p:nvPr>
        </p:nvSpPr>
        <p:spPr/>
        <p:txBody>
          <a:bodyPr>
            <a:normAutofit/>
          </a:bodyPr>
          <a:lstStyle/>
          <a:p>
            <a:r>
              <a:rPr lang="en-US" dirty="0" smtClean="0">
                <a:latin typeface="Comic Sans MS Bold"/>
                <a:cs typeface="Comic Sans MS Bold"/>
              </a:rPr>
              <a:t>Stereotypes</a:t>
            </a:r>
          </a:p>
          <a:p>
            <a:r>
              <a:rPr lang="en-US" dirty="0" smtClean="0">
                <a:latin typeface="Comic Sans MS Bold"/>
                <a:cs typeface="Comic Sans MS Bold"/>
              </a:rPr>
              <a:t>Teamwork</a:t>
            </a:r>
          </a:p>
          <a:p>
            <a:r>
              <a:rPr lang="en-US" dirty="0" smtClean="0">
                <a:latin typeface="Comic Sans MS Bold"/>
                <a:cs typeface="Comic Sans MS Bold"/>
              </a:rPr>
              <a:t>Good versus Evil</a:t>
            </a:r>
          </a:p>
          <a:p>
            <a:r>
              <a:rPr lang="en-US" dirty="0" smtClean="0">
                <a:latin typeface="Comic Sans MS Bold"/>
                <a:cs typeface="Comic Sans MS Bold"/>
              </a:rPr>
              <a:t>Friendship</a:t>
            </a:r>
          </a:p>
          <a:p>
            <a:pPr marL="0" indent="0">
              <a:buNone/>
            </a:pPr>
            <a:r>
              <a:rPr lang="en-US" dirty="0" smtClean="0">
                <a:latin typeface="Comic Sans MS Bold"/>
                <a:cs typeface="Comic Sans MS Bold"/>
              </a:rPr>
              <a:t> </a:t>
            </a:r>
          </a:p>
          <a:p>
            <a:pPr marL="0" indent="0">
              <a:buNone/>
            </a:pPr>
            <a:endParaRPr lang="en-US" dirty="0" smtClean="0">
              <a:latin typeface="Comic Sans MS Bold"/>
              <a:cs typeface="Comic Sans MS Bold"/>
            </a:endParaRPr>
          </a:p>
        </p:txBody>
      </p:sp>
    </p:spTree>
    <p:extLst>
      <p:ext uri="{BB962C8B-B14F-4D97-AF65-F5344CB8AC3E}">
        <p14:creationId xmlns:p14="http://schemas.microsoft.com/office/powerpoint/2010/main" val="906364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TotalTime>
  <Words>664</Words>
  <Application>Microsoft Macintosh PowerPoint</Application>
  <PresentationFormat>On-screen Show (4:3)</PresentationFormat>
  <Paragraphs>73</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Theme</vt:lpstr>
      <vt:lpstr>Theme</vt:lpstr>
      <vt:lpstr>PowerPoint Presentation</vt:lpstr>
      <vt:lpstr>The Hunger Games  Themes</vt:lpstr>
      <vt:lpstr>PowerPoint Presentation</vt:lpstr>
      <vt:lpstr>Star Wars Themes</vt:lpstr>
      <vt:lpstr>PowerPoint Presentation</vt:lpstr>
      <vt:lpstr>Monsters, Inc. Themes</vt:lpstr>
      <vt:lpstr>Example from Literature</vt:lpstr>
      <vt:lpstr>Example from Literature</vt:lpstr>
      <vt:lpstr>“The Gift of the Magi”</vt:lpstr>
      <vt:lpstr>Moral</vt:lpstr>
      <vt:lpstr>Examples from Literature</vt:lpstr>
    </vt:vector>
  </TitlesOfParts>
  <Company>Wyndmere Public Scool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Manager</dc:creator>
  <cp:lastModifiedBy>Technology Manager</cp:lastModifiedBy>
  <cp:revision>10</cp:revision>
  <dcterms:created xsi:type="dcterms:W3CDTF">2012-03-28T19:59:53Z</dcterms:created>
  <dcterms:modified xsi:type="dcterms:W3CDTF">2012-03-28T21:37:31Z</dcterms:modified>
</cp:coreProperties>
</file>