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89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3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611B8-F060-AC49-AAAB-5FE8AF7B178F}" type="datetimeFigureOut">
              <a:rPr lang="en-US" smtClean="0"/>
              <a:t>1/22/14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81DB9-696B-FB40-AE41-5E2875D9D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80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1F934-B795-2843-9783-B492BFD4D216}" type="datetimeFigureOut">
              <a:rPr lang="en-US" smtClean="0"/>
              <a:t>1/22/14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5BA62-2421-3847-854C-203B44ECD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48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5BA62-2421-3847-854C-203B44ECDA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92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EFE52A4F-BD67-4D44-AB82-673E0F5A7F58}" type="datetimeFigureOut">
              <a:rPr lang="en-US" smtClean="0"/>
              <a:t>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2A4F-BD67-4D44-AB82-673E0F5A7F58}" type="datetimeFigureOut">
              <a:rPr lang="en-US" smtClean="0"/>
              <a:t>1/22/14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1F43-C703-0145-B7A5-C1BC08343F1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2A4F-BD67-4D44-AB82-673E0F5A7F58}" type="datetimeFigureOut">
              <a:rPr lang="en-US" smtClean="0"/>
              <a:t>1/22/14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1F43-C703-0145-B7A5-C1BC08343F1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2A4F-BD67-4D44-AB82-673E0F5A7F58}" type="datetimeFigureOut">
              <a:rPr lang="en-US" smtClean="0"/>
              <a:t>1/22/14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1F43-C703-0145-B7A5-C1BC08343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2A4F-BD67-4D44-AB82-673E0F5A7F58}" type="datetimeFigureOut">
              <a:rPr lang="en-US" smtClean="0"/>
              <a:t>1/22/14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1F43-C703-0145-B7A5-C1BC08343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2A4F-BD67-4D44-AB82-673E0F5A7F58}" type="datetimeFigureOut">
              <a:rPr lang="en-US" smtClean="0"/>
              <a:t>1/22/14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2A4F-BD67-4D44-AB82-673E0F5A7F58}" type="datetimeFigureOut">
              <a:rPr lang="en-US" smtClean="0"/>
              <a:t>1/22/14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1F43-C703-0145-B7A5-C1BC08343F11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2A4F-BD67-4D44-AB82-673E0F5A7F58}" type="datetimeFigureOut">
              <a:rPr lang="en-US" smtClean="0"/>
              <a:t>1/22/14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1F43-C703-0145-B7A5-C1BC08343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2A4F-BD67-4D44-AB82-673E0F5A7F58}" type="datetimeFigureOut">
              <a:rPr lang="en-US" smtClean="0"/>
              <a:t>1/22/14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2A4F-BD67-4D44-AB82-673E0F5A7F58}" type="datetimeFigureOut">
              <a:rPr lang="en-US" smtClean="0"/>
              <a:t>1/22/14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1F43-C703-0145-B7A5-C1BC08343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2A4F-BD67-4D44-AB82-673E0F5A7F58}" type="datetimeFigureOut">
              <a:rPr lang="en-US" smtClean="0"/>
              <a:t>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1F43-C703-0145-B7A5-C1BC08343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2A4F-BD67-4D44-AB82-673E0F5A7F58}" type="datetimeFigureOut">
              <a:rPr lang="en-US" smtClean="0"/>
              <a:t>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1F43-C703-0145-B7A5-C1BC08343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2A4F-BD67-4D44-AB82-673E0F5A7F58}" type="datetimeFigureOut">
              <a:rPr lang="en-US" smtClean="0"/>
              <a:t>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1F43-C703-0145-B7A5-C1BC08343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EFE52A4F-BD67-4D44-AB82-673E0F5A7F58}" type="datetimeFigureOut">
              <a:rPr lang="en-US" smtClean="0"/>
              <a:t>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3D7D1F43-C703-0145-B7A5-C1BC08343F1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2A4F-BD67-4D44-AB82-673E0F5A7F58}" type="datetimeFigureOut">
              <a:rPr lang="en-US" smtClean="0"/>
              <a:t>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1F43-C703-0145-B7A5-C1BC08343F1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2A4F-BD67-4D44-AB82-673E0F5A7F58}" type="datetimeFigureOut">
              <a:rPr lang="en-US" smtClean="0"/>
              <a:t>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1F43-C703-0145-B7A5-C1BC08343F1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2A4F-BD67-4D44-AB82-673E0F5A7F58}" type="datetimeFigureOut">
              <a:rPr lang="en-US" smtClean="0"/>
              <a:t>1/22/14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1F43-C703-0145-B7A5-C1BC08343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2A4F-BD67-4D44-AB82-673E0F5A7F58}" type="datetimeFigureOut">
              <a:rPr lang="en-US" smtClean="0"/>
              <a:t>1/22/14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1F43-C703-0145-B7A5-C1BC08343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2A4F-BD67-4D44-AB82-673E0F5A7F58}" type="datetimeFigureOut">
              <a:rPr lang="en-US" smtClean="0"/>
              <a:t>1/22/14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1F43-C703-0145-B7A5-C1BC08343F1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2A4F-BD67-4D44-AB82-673E0F5A7F58}" type="datetimeFigureOut">
              <a:rPr lang="en-US" smtClean="0"/>
              <a:t>1/22/14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1F43-C703-0145-B7A5-C1BC08343F1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EFE52A4F-BD67-4D44-AB82-673E0F5A7F58}" type="datetimeFigureOut">
              <a:rPr lang="en-US" smtClean="0"/>
              <a:t>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3D7D1F43-C703-0145-B7A5-C1BC08343F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2" r:id="rId13"/>
    <p:sldLayoutId id="2147484003" r:id="rId14"/>
    <p:sldLayoutId id="2147484004" r:id="rId15"/>
    <p:sldLayoutId id="2147484005" r:id="rId16"/>
    <p:sldLayoutId id="2147484006" r:id="rId17"/>
    <p:sldLayoutId id="2147484007" r:id="rId18"/>
    <p:sldLayoutId id="2147484008" r:id="rId19"/>
    <p:sldLayoutId id="2147484009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12801"/>
            <a:ext cx="9097822" cy="3986602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Comic Sans MS"/>
                <a:cs typeface="Comic Sans MS"/>
              </a:rPr>
              <a:t>X-Raying </a:t>
            </a:r>
            <a:br>
              <a:rPr lang="en-US" sz="4800" dirty="0" smtClean="0">
                <a:latin typeface="Comic Sans MS"/>
                <a:cs typeface="Comic Sans MS"/>
              </a:rPr>
            </a:br>
            <a:r>
              <a:rPr lang="en-US" sz="4800" dirty="0" smtClean="0">
                <a:latin typeface="Comic Sans MS"/>
                <a:cs typeface="Comic Sans MS"/>
              </a:rPr>
              <a:t>to </a:t>
            </a:r>
            <a:br>
              <a:rPr lang="en-US" sz="4800" dirty="0" smtClean="0">
                <a:latin typeface="Comic Sans MS"/>
                <a:cs typeface="Comic Sans MS"/>
              </a:rPr>
            </a:br>
            <a:r>
              <a:rPr lang="en-US" sz="4800" dirty="0" smtClean="0">
                <a:latin typeface="Comic Sans MS"/>
                <a:cs typeface="Comic Sans MS"/>
              </a:rPr>
              <a:t>Find the Argumentation </a:t>
            </a:r>
            <a:br>
              <a:rPr lang="en-US" sz="4800" dirty="0" smtClean="0">
                <a:latin typeface="Comic Sans MS"/>
                <a:cs typeface="Comic Sans MS"/>
              </a:rPr>
            </a:br>
            <a:r>
              <a:rPr lang="en-US" sz="4800" dirty="0" smtClean="0">
                <a:latin typeface="Comic Sans MS"/>
                <a:cs typeface="Comic Sans MS"/>
              </a:rPr>
              <a:t>Bones</a:t>
            </a:r>
            <a:endParaRPr lang="en-US" sz="4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66587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Persuasive Writing</a:t>
            </a:r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Political Cartoons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713" y="2428100"/>
            <a:ext cx="5406940" cy="379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44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Persuasive Writing</a:t>
            </a:r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Political Cartoons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349257"/>
            <a:ext cx="6240712" cy="416358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40328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Persuasive Writing</a:t>
            </a:r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Propaganda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10" b="10239"/>
          <a:stretch/>
        </p:blipFill>
        <p:spPr>
          <a:xfrm>
            <a:off x="3807079" y="1668554"/>
            <a:ext cx="5209065" cy="48257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02851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Persuasive Writing</a:t>
            </a:r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Propaganda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341" y="1760950"/>
            <a:ext cx="3938954" cy="473704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86478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latin typeface="Comic Sans MS"/>
                <a:cs typeface="Comic Sans MS"/>
              </a:rPr>
              <a:t>Argumentation vs. Persuasive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Argumentation requires a formal application of logic that depends on reason and evidence.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The rhetoric of argumentation is based on leading the reader through a series of logical steps that end with a conclusion that has been built on a foundation of information.</a:t>
            </a:r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67140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latin typeface="Comic Sans MS"/>
                <a:cs typeface="Comic Sans MS"/>
              </a:rPr>
              <a:t>Reading Rhetorically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Reading like a detective requires that students read not only to extract information but also to interrogate, or x-ray, the text to determine the ways the author has presented that information.</a:t>
            </a:r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95048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1567"/>
            <a:ext cx="7924800" cy="790713"/>
          </a:xfrm>
        </p:spPr>
        <p:txBody>
          <a:bodyPr/>
          <a:lstStyle/>
          <a:p>
            <a:pPr algn="ctr"/>
            <a:r>
              <a:rPr lang="en-US" sz="3200" dirty="0" smtClean="0">
                <a:latin typeface="Comic Sans MS"/>
                <a:cs typeface="Comic Sans MS"/>
              </a:rPr>
              <a:t>Reading Rhetorically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21701"/>
            <a:ext cx="7924800" cy="4493299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One needs a healthy dose of skepticism.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One needs a belief that the reader’s role is an active one.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One needs:</a:t>
            </a:r>
          </a:p>
          <a:p>
            <a:pPr lvl="1"/>
            <a:r>
              <a:rPr lang="en-US" sz="2800" dirty="0" smtClean="0">
                <a:latin typeface="Comic Sans MS"/>
                <a:cs typeface="Comic Sans MS"/>
              </a:rPr>
              <a:t> to question the text. </a:t>
            </a:r>
          </a:p>
          <a:p>
            <a:pPr lvl="1"/>
            <a:r>
              <a:rPr lang="en-US" sz="2800" dirty="0" smtClean="0">
                <a:latin typeface="Comic Sans MS"/>
                <a:cs typeface="Comic Sans MS"/>
              </a:rPr>
              <a:t>determine the author’s purpose.</a:t>
            </a:r>
          </a:p>
          <a:p>
            <a:pPr lvl="1"/>
            <a:r>
              <a:rPr lang="en-US" sz="2800" dirty="0" smtClean="0">
                <a:latin typeface="Comic Sans MS"/>
                <a:cs typeface="Comic Sans MS"/>
              </a:rPr>
              <a:t>consider sources.</a:t>
            </a:r>
          </a:p>
          <a:p>
            <a:pPr lvl="1"/>
            <a:r>
              <a:rPr lang="en-US" sz="2800" dirty="0">
                <a:latin typeface="Comic Sans MS"/>
                <a:cs typeface="Comic Sans MS"/>
              </a:rPr>
              <a:t>c</a:t>
            </a:r>
            <a:r>
              <a:rPr lang="en-US" sz="2800" dirty="0" smtClean="0">
                <a:latin typeface="Comic Sans MS"/>
                <a:cs typeface="Comic Sans MS"/>
              </a:rPr>
              <a:t>hallenge the message.</a:t>
            </a:r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57389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1567"/>
            <a:ext cx="7924800" cy="790713"/>
          </a:xfrm>
        </p:spPr>
        <p:txBody>
          <a:bodyPr/>
          <a:lstStyle/>
          <a:p>
            <a:pPr algn="ctr"/>
            <a:r>
              <a:rPr lang="en-US" sz="3200" dirty="0" smtClean="0">
                <a:latin typeface="Comic Sans MS"/>
                <a:cs typeface="Comic Sans MS"/>
              </a:rPr>
              <a:t>Reading Rhetorically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21701"/>
            <a:ext cx="7924800" cy="4493299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Entails three factors:</a:t>
            </a:r>
          </a:p>
          <a:p>
            <a:pPr marL="971550" lvl="1" indent="-514350">
              <a:buAutoNum type="arabicPeriod"/>
            </a:pPr>
            <a:r>
              <a:rPr lang="en-US" sz="2800" dirty="0" smtClean="0">
                <a:latin typeface="Comic Sans MS"/>
                <a:cs typeface="Comic Sans MS"/>
              </a:rPr>
              <a:t>What purpose?</a:t>
            </a:r>
          </a:p>
          <a:p>
            <a:pPr marL="971550" lvl="1" indent="-514350">
              <a:buAutoNum type="arabicPeriod"/>
            </a:pPr>
            <a:r>
              <a:rPr lang="en-US" sz="2800" dirty="0" smtClean="0">
                <a:latin typeface="Comic Sans MS"/>
                <a:cs typeface="Comic Sans MS"/>
              </a:rPr>
              <a:t>What audience?</a:t>
            </a:r>
          </a:p>
          <a:p>
            <a:pPr marL="971550" lvl="1" indent="-514350">
              <a:buAutoNum type="arabicPeriod"/>
            </a:pPr>
            <a:r>
              <a:rPr lang="en-US" sz="2800" dirty="0" smtClean="0">
                <a:latin typeface="Comic Sans MS"/>
                <a:cs typeface="Comic Sans MS"/>
              </a:rPr>
              <a:t>In what genre?</a:t>
            </a:r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30984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91024"/>
            <a:ext cx="8072176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/>
                <a:cs typeface="Comic Sans MS"/>
              </a:rPr>
              <a:t>Every book has a skeleton hidden </a:t>
            </a:r>
            <a:r>
              <a:rPr lang="en-US" sz="3200" smtClean="0">
                <a:latin typeface="Comic Sans MS"/>
                <a:cs typeface="Comic Sans MS"/>
              </a:rPr>
              <a:t>between its </a:t>
            </a:r>
            <a:r>
              <a:rPr lang="en-US" sz="3200" dirty="0" smtClean="0">
                <a:latin typeface="Comic Sans MS"/>
                <a:cs typeface="Comic Sans MS"/>
              </a:rPr>
              <a:t>covers.  Your job as an analytic reader is to find it.</a:t>
            </a:r>
          </a:p>
          <a:p>
            <a:pPr marL="0" indent="0">
              <a:buNone/>
            </a:pPr>
            <a:endParaRPr lang="en-US" sz="3200" dirty="0" smtClean="0">
              <a:latin typeface="Comic Sans MS"/>
              <a:cs typeface="Comic Sans MS"/>
            </a:endParaRPr>
          </a:p>
          <a:p>
            <a:r>
              <a:rPr lang="en-US" sz="3200" dirty="0" smtClean="0">
                <a:latin typeface="Comic Sans MS"/>
                <a:cs typeface="Comic Sans MS"/>
              </a:rPr>
              <a:t>X-ray the book to locate its arguments.</a:t>
            </a:r>
          </a:p>
          <a:p>
            <a:pPr marL="0" indent="0">
              <a:buNone/>
            </a:pPr>
            <a:endParaRPr lang="en-US" sz="2800" dirty="0" smtClean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56833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X-raying at three levels</a:t>
            </a:r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Level 1:  Terms</a:t>
            </a:r>
          </a:p>
          <a:p>
            <a:pPr lvl="1"/>
            <a:r>
              <a:rPr lang="en-US" sz="2800" dirty="0" smtClean="0">
                <a:latin typeface="Comic Sans MS"/>
                <a:cs typeface="Comic Sans MS"/>
              </a:rPr>
              <a:t>Word Choice.</a:t>
            </a:r>
          </a:p>
          <a:p>
            <a:pPr lvl="1"/>
            <a:r>
              <a:rPr lang="en-US" sz="2800" dirty="0" smtClean="0">
                <a:latin typeface="Comic Sans MS"/>
                <a:cs typeface="Comic Sans MS"/>
              </a:rPr>
              <a:t>Reveals the author’s intent.</a:t>
            </a:r>
          </a:p>
          <a:p>
            <a:pPr lvl="1"/>
            <a:r>
              <a:rPr lang="en-US" sz="2800" dirty="0" smtClean="0">
                <a:latin typeface="Comic Sans MS"/>
                <a:cs typeface="Comic Sans MS"/>
              </a:rPr>
              <a:t>Example:  The choice of the word </a:t>
            </a:r>
            <a:r>
              <a:rPr lang="en-US" sz="28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fight</a:t>
            </a:r>
            <a:r>
              <a:rPr lang="en-US" sz="2800" dirty="0" smtClean="0">
                <a:latin typeface="Comic Sans MS"/>
                <a:cs typeface="Comic Sans MS"/>
              </a:rPr>
              <a:t> rather than disagreement sets the stage for what is likely to come next.</a:t>
            </a:r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628725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X-raying at three levels</a:t>
            </a:r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Level 2:  Propositions</a:t>
            </a:r>
          </a:p>
          <a:p>
            <a:pPr lvl="1"/>
            <a:r>
              <a:rPr lang="en-US" sz="2800" dirty="0" smtClean="0">
                <a:latin typeface="Comic Sans MS"/>
                <a:cs typeface="Comic Sans MS"/>
              </a:rPr>
              <a:t>Assumptions that may or may not be absolute.</a:t>
            </a:r>
          </a:p>
          <a:p>
            <a:pPr lvl="1"/>
            <a:r>
              <a:rPr lang="en-US" sz="2800" dirty="0" smtClean="0">
                <a:latin typeface="Comic Sans MS"/>
                <a:cs typeface="Comic Sans MS"/>
              </a:rPr>
              <a:t>Example:  “The sky is dark at night” is indisputable, but “The night sky is threatened by light pollution” is debatable.</a:t>
            </a:r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21622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X-raying at three levels</a:t>
            </a:r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Level 3:  Arguments</a:t>
            </a:r>
          </a:p>
          <a:p>
            <a:pPr lvl="1"/>
            <a:r>
              <a:rPr lang="en-US" sz="2800" dirty="0" smtClean="0">
                <a:latin typeface="Comic Sans MS"/>
                <a:cs typeface="Comic Sans MS"/>
              </a:rPr>
              <a:t>A series of statements supported by evidence.</a:t>
            </a:r>
          </a:p>
        </p:txBody>
      </p:sp>
    </p:spTree>
    <p:extLst>
      <p:ext uri="{BB962C8B-B14F-4D97-AF65-F5344CB8AC3E}">
        <p14:creationId xmlns:p14="http://schemas.microsoft.com/office/powerpoint/2010/main" val="3929639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latin typeface="Comic Sans MS"/>
                <a:cs typeface="Comic Sans MS"/>
              </a:rPr>
              <a:t>Example</a:t>
            </a:r>
            <a:endParaRPr lang="en-US" sz="5400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Astronomers and security experts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disagree</a:t>
            </a:r>
            <a:r>
              <a:rPr lang="en-US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on the need for regulations that affect the level of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light</a:t>
            </a:r>
            <a:r>
              <a:rPr lang="en-US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pollution</a:t>
            </a:r>
            <a:r>
              <a:rPr lang="en-US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in the night sky.  Astronomers say that it has become more difficult in recent decades to study the stars, while security specialists assert that crime is reduced in well-lit areas.  But increased attention to energy consumption is giving both sides pause.  A recent report stated that 25% of the world’s energy consumption is dedicated to lighting.</a:t>
            </a:r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56038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latin typeface="Comic Sans MS"/>
                <a:cs typeface="Comic Sans MS"/>
              </a:rPr>
              <a:t>Argumentation vs. Persuasive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Argumentation is an essential part of persuasion.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Persuasive writing is about convincing the reader to agree with the writer’s point of view.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It doesn’t </a:t>
            </a:r>
            <a:r>
              <a:rPr lang="en-US" sz="2800" dirty="0" smtClean="0">
                <a:latin typeface="Comic Sans MS"/>
                <a:cs typeface="Comic Sans MS"/>
              </a:rPr>
              <a:t>necessarily require </a:t>
            </a:r>
            <a:r>
              <a:rPr lang="en-US" sz="2800" dirty="0" smtClean="0">
                <a:latin typeface="Comic Sans MS"/>
                <a:cs typeface="Comic Sans MS"/>
              </a:rPr>
              <a:t>that the information be accurate or complete.</a:t>
            </a:r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37665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Persuasive Writing</a:t>
            </a:r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Advertisements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bloodytears2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69" y="2359994"/>
            <a:ext cx="4525472" cy="429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00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Persuasive Writing</a:t>
            </a:r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Advertisements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187" y="2558751"/>
            <a:ext cx="70104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3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490</TotalTime>
  <Words>428</Words>
  <Application>Microsoft Macintosh PowerPoint</Application>
  <PresentationFormat>On-screen Show (4:3)</PresentationFormat>
  <Paragraphs>53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Inkwell</vt:lpstr>
      <vt:lpstr>X-Raying  to  Find the Argumentation  Bones</vt:lpstr>
      <vt:lpstr>PowerPoint Presentation</vt:lpstr>
      <vt:lpstr>X-raying at three levels</vt:lpstr>
      <vt:lpstr>X-raying at three levels</vt:lpstr>
      <vt:lpstr>X-raying at three levels</vt:lpstr>
      <vt:lpstr>Example</vt:lpstr>
      <vt:lpstr>Argumentation vs. Persuasive</vt:lpstr>
      <vt:lpstr>Persuasive Writing</vt:lpstr>
      <vt:lpstr>Persuasive Writing</vt:lpstr>
      <vt:lpstr>Persuasive Writing</vt:lpstr>
      <vt:lpstr>Persuasive Writing</vt:lpstr>
      <vt:lpstr>Persuasive Writing</vt:lpstr>
      <vt:lpstr>Persuasive Writing</vt:lpstr>
      <vt:lpstr>Argumentation vs. Persuasive</vt:lpstr>
      <vt:lpstr>Reading Rhetorically</vt:lpstr>
      <vt:lpstr>Reading Rhetorically</vt:lpstr>
      <vt:lpstr>Reading Rhetorically</vt:lpstr>
    </vt:vector>
  </TitlesOfParts>
  <Company>Wyndmere Public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X-Raying  to  Find the Argumentation  Bones</dc:title>
  <dc:creator>Stacey  Strenge</dc:creator>
  <cp:lastModifiedBy>   </cp:lastModifiedBy>
  <cp:revision>21</cp:revision>
  <cp:lastPrinted>2014-01-21T13:53:17Z</cp:lastPrinted>
  <dcterms:created xsi:type="dcterms:W3CDTF">2013-01-11T02:45:23Z</dcterms:created>
  <dcterms:modified xsi:type="dcterms:W3CDTF">2014-01-22T19:19:28Z</dcterms:modified>
</cp:coreProperties>
</file>